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8" r:id="rId2"/>
    <p:sldMasterId id="2147483692" r:id="rId3"/>
  </p:sldMasterIdLst>
  <p:notesMasterIdLst>
    <p:notesMasterId r:id="rId24"/>
  </p:notesMasterIdLst>
  <p:sldIdLst>
    <p:sldId id="256" r:id="rId4"/>
    <p:sldId id="525" r:id="rId5"/>
    <p:sldId id="292" r:id="rId6"/>
    <p:sldId id="526" r:id="rId7"/>
    <p:sldId id="527" r:id="rId8"/>
    <p:sldId id="347" r:id="rId9"/>
    <p:sldId id="317" r:id="rId10"/>
    <p:sldId id="481" r:id="rId11"/>
    <p:sldId id="486" r:id="rId12"/>
    <p:sldId id="488" r:id="rId13"/>
    <p:sldId id="535" r:id="rId14"/>
    <p:sldId id="484" r:id="rId15"/>
    <p:sldId id="419" r:id="rId16"/>
    <p:sldId id="311" r:id="rId17"/>
    <p:sldId id="422" r:id="rId18"/>
    <p:sldId id="530" r:id="rId19"/>
    <p:sldId id="532" r:id="rId20"/>
    <p:sldId id="367" r:id="rId21"/>
    <p:sldId id="534" r:id="rId22"/>
    <p:sldId id="339" r:id="rId23"/>
  </p:sldIdLst>
  <p:sldSz cx="12192000" cy="6858000"/>
  <p:notesSz cx="9872663" cy="6797675"/>
  <p:embeddedFontLst>
    <p:embeddedFont>
      <p:font typeface="Cera Pro Medium" charset="0"/>
      <p:regular r:id="rId25"/>
      <p: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Bebas Neue Regular" charset="0"/>
      <p:regular r:id="rId31"/>
    </p:embeddedFont>
    <p:embeddedFont>
      <p:font typeface="Bahnschrift SemiBold Condensed" pitchFamily="34" charset="0"/>
      <p:bold r:id="rId32"/>
    </p:embeddedFont>
    <p:embeddedFont>
      <p:font typeface="Arial Narrow" pitchFamily="34" charset="0"/>
      <p:regular r:id="rId33"/>
      <p:bold r:id="rId34"/>
      <p:italic r:id="rId35"/>
      <p:boldItalic r:id="rId36"/>
    </p:embeddedFont>
    <p:embeddedFont>
      <p:font typeface="Bahnschrift Condensed" pitchFamily="34" charset="0"/>
      <p:regular r:id="rId37"/>
      <p:bold r:id="rId38"/>
    </p:embeddedFont>
    <p:embeddedFont>
      <p:font typeface="Bebas Neue Bold" charset="0"/>
      <p:bold r:id="rId39"/>
    </p:embeddedFont>
  </p:embeddedFontLst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овикова Дарья Алексеевна" initials="НД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A00"/>
    <a:srgbClr val="3333FF"/>
    <a:srgbClr val="0432FF"/>
    <a:srgbClr val="C0504D"/>
    <a:srgbClr val="17375E"/>
    <a:srgbClr val="99FFCC"/>
    <a:srgbClr val="002060"/>
    <a:srgbClr val="63BDE1"/>
    <a:srgbClr val="57201F"/>
    <a:srgbClr val="FFA3A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/>
    <p:restoredTop sz="94994" autoAdjust="0"/>
  </p:normalViewPr>
  <p:slideViewPr>
    <p:cSldViewPr>
      <p:cViewPr varScale="1">
        <p:scale>
          <a:sx n="108" d="100"/>
          <a:sy n="108" d="100"/>
        </p:scale>
        <p:origin x="-64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0748271580595579E-2"/>
          <c:y val="0.35682938694315242"/>
          <c:w val="0.94060475161987089"/>
          <c:h val="0.3825748585777897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объектов, ед.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rgbClr val="FF5050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г. </c:v>
                </c:pt>
                <c:pt idx="1">
                  <c:v>2019 г. </c:v>
                </c:pt>
                <c:pt idx="2">
                  <c:v>2020 г.</c:v>
                </c:pt>
                <c:pt idx="3">
                  <c:v>2021 г.</c:v>
                </c:pt>
                <c:pt idx="4">
                  <c:v>2022 г.</c:v>
                </c:pt>
                <c:pt idx="5">
                  <c:v>2023 г.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</c:v>
                </c:pt>
                <c:pt idx="1">
                  <c:v>17</c:v>
                </c:pt>
                <c:pt idx="2">
                  <c:v>14</c:v>
                </c:pt>
                <c:pt idx="3">
                  <c:v>7</c:v>
                </c:pt>
                <c:pt idx="4">
                  <c:v>7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FC-4D49-9FD8-299EE7C3A7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мест, тыс. ед.</c:v>
                </c:pt>
              </c:strCache>
            </c:strRef>
          </c:tx>
          <c:dLbls>
            <c:dLbl>
              <c:idx val="0"/>
              <c:layout>
                <c:manualLayout>
                  <c:x val="7.2850163704929879E-3"/>
                  <c:y val="8.2581628592562301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FC-4D49-9FD8-299EE7C3A7EC}"/>
                </c:ext>
              </c:extLst>
            </c:dLbl>
            <c:dLbl>
              <c:idx val="1"/>
              <c:layout>
                <c:manualLayout>
                  <c:x val="1.4570032740985981E-2"/>
                  <c:y val="-4.504504504504505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FC-4D49-9FD8-299EE7C3A7EC}"/>
                </c:ext>
              </c:extLst>
            </c:dLbl>
            <c:dLbl>
              <c:idx val="2"/>
              <c:layout>
                <c:manualLayout>
                  <c:x val="1.0927524555739481E-2"/>
                  <c:y val="-2.252252252252253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FC-4D49-9FD8-299EE7C3A7EC}"/>
                </c:ext>
              </c:extLst>
            </c:dLbl>
            <c:dLbl>
              <c:idx val="3"/>
              <c:layout>
                <c:manualLayout>
                  <c:x val="7.2850163704929879E-3"/>
                  <c:y val="-9.009009009009017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FC-4D49-9FD8-299EE7C3A7EC}"/>
                </c:ext>
              </c:extLst>
            </c:dLbl>
            <c:dLbl>
              <c:idx val="4"/>
              <c:layout>
                <c:manualLayout>
                  <c:x val="1.4570032740985981E-2"/>
                  <c:y val="-4.504504504504505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FC-4D49-9FD8-299EE7C3A7EC}"/>
                </c:ext>
              </c:extLst>
            </c:dLbl>
            <c:dLbl>
              <c:idx val="5"/>
              <c:layout>
                <c:manualLayout>
                  <c:x val="1.0927524555739481E-2"/>
                  <c:y val="4.504504504504586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FC-4D49-9FD8-299EE7C3A7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г. </c:v>
                </c:pt>
                <c:pt idx="1">
                  <c:v>2019 г. </c:v>
                </c:pt>
                <c:pt idx="2">
                  <c:v>2020 г.</c:v>
                </c:pt>
                <c:pt idx="3">
                  <c:v>2021 г.</c:v>
                </c:pt>
                <c:pt idx="4">
                  <c:v>2022 г.</c:v>
                </c:pt>
                <c:pt idx="5">
                  <c:v>2023 г. 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2.15</c:v>
                </c:pt>
                <c:pt idx="1">
                  <c:v>3.69</c:v>
                </c:pt>
                <c:pt idx="2">
                  <c:v>5.1099999999999985</c:v>
                </c:pt>
                <c:pt idx="3">
                  <c:v>2.63</c:v>
                </c:pt>
                <c:pt idx="4">
                  <c:v>1.01</c:v>
                </c:pt>
                <c:pt idx="5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4FC-4D49-9FD8-299EE7C3A7EC}"/>
            </c:ext>
          </c:extLst>
        </c:ser>
        <c:gapWidth val="219"/>
        <c:overlap val="-27"/>
        <c:axId val="134432256"/>
        <c:axId val="134433792"/>
      </c:barChart>
      <c:catAx>
        <c:axId val="1344322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50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34433792"/>
        <c:crosses val="autoZero"/>
        <c:auto val="1"/>
        <c:lblAlgn val="ctr"/>
        <c:lblOffset val="100"/>
      </c:catAx>
      <c:valAx>
        <c:axId val="134433792"/>
        <c:scaling>
          <c:orientation val="minMax"/>
        </c:scaling>
        <c:delete val="1"/>
        <c:axPos val="l"/>
        <c:numFmt formatCode="General" sourceLinked="1"/>
        <c:tickLblPos val="none"/>
        <c:crossAx val="134432256"/>
        <c:crosses val="autoZero"/>
        <c:crossBetween val="between"/>
      </c:valAx>
      <c:spPr>
        <a:noFill/>
        <a:ln w="33863">
          <a:noFill/>
        </a:ln>
      </c:spPr>
    </c:plotArea>
    <c:legend>
      <c:legendPos val="r"/>
      <c:layout>
        <c:manualLayout>
          <c:xMode val="edge"/>
          <c:yMode val="edge"/>
          <c:x val="0.51526859349343712"/>
          <c:y val="0.23910371000922181"/>
          <c:w val="0.48473140650656271"/>
          <c:h val="0.20647726466624111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9697615193449139E-2"/>
          <c:y val="0.22874476874151942"/>
          <c:w val="0.94060475161987089"/>
          <c:h val="0.508414656279667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объектов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FF5050"/>
              </a:solidFill>
            </a:ln>
            <a:effectLst/>
          </c:spPr>
          <c:dLbls>
            <c:dLbl>
              <c:idx val="5"/>
              <c:layout>
                <c:manualLayout>
                  <c:x val="-2.6450499916050502E-2"/>
                  <c:y val="-3.3433319894818563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14-4CDF-8B82-8553CE3B2494}"/>
                </c:ext>
              </c:extLst>
            </c:dLbl>
            <c:dLbl>
              <c:idx val="6"/>
              <c:layout>
                <c:manualLayout>
                  <c:x val="-1.8311884557265744E-2"/>
                  <c:y val="4.7761885564026503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14-4CDF-8B82-8553CE3B2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 г. </c:v>
                </c:pt>
                <c:pt idx="1">
                  <c:v>2019 г. </c:v>
                </c:pt>
                <c:pt idx="2">
                  <c:v>2020 г.</c:v>
                </c:pt>
                <c:pt idx="3">
                  <c:v>2021 г.</c:v>
                </c:pt>
                <c:pt idx="4">
                  <c:v>2022 г.</c:v>
                </c:pt>
                <c:pt idx="5">
                  <c:v>2023 г. </c:v>
                </c:pt>
                <c:pt idx="6">
                  <c:v>2024 г. (план)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3C-4EBE-8456-16C61BE8FFF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мест, тыс. мест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 г. </c:v>
                </c:pt>
                <c:pt idx="1">
                  <c:v>2019 г. </c:v>
                </c:pt>
                <c:pt idx="2">
                  <c:v>2020 г.</c:v>
                </c:pt>
                <c:pt idx="3">
                  <c:v>2021 г.</c:v>
                </c:pt>
                <c:pt idx="4">
                  <c:v>2022 г.</c:v>
                </c:pt>
                <c:pt idx="5">
                  <c:v>2023 г. </c:v>
                </c:pt>
                <c:pt idx="6">
                  <c:v>2024 г. (план)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1.5</c:v>
                </c:pt>
                <c:pt idx="1">
                  <c:v>2.86</c:v>
                </c:pt>
                <c:pt idx="2">
                  <c:v>2.8099999999999992</c:v>
                </c:pt>
                <c:pt idx="3">
                  <c:v>0.5</c:v>
                </c:pt>
                <c:pt idx="4">
                  <c:v>0.8500000000000002</c:v>
                </c:pt>
                <c:pt idx="5">
                  <c:v>3.55</c:v>
                </c:pt>
                <c:pt idx="6">
                  <c:v>5.58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14-4CDF-8B82-8553CE3B2494}"/>
            </c:ext>
          </c:extLst>
        </c:ser>
        <c:gapWidth val="219"/>
        <c:overlap val="-27"/>
        <c:axId val="134271360"/>
        <c:axId val="134272896"/>
      </c:barChart>
      <c:catAx>
        <c:axId val="1342713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734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97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34272896"/>
        <c:crosses val="autoZero"/>
        <c:auto val="1"/>
        <c:lblAlgn val="ctr"/>
        <c:lblOffset val="100"/>
      </c:catAx>
      <c:valAx>
        <c:axId val="134272896"/>
        <c:scaling>
          <c:orientation val="minMax"/>
        </c:scaling>
        <c:delete val="1"/>
        <c:axPos val="l"/>
        <c:numFmt formatCode="General" sourceLinked="1"/>
        <c:tickLblPos val="none"/>
        <c:crossAx val="134271360"/>
        <c:crosses val="autoZero"/>
        <c:crossBetween val="between"/>
      </c:valAx>
      <c:spPr>
        <a:noFill/>
        <a:ln w="25397">
          <a:noFill/>
        </a:ln>
      </c:spPr>
    </c:plotArea>
    <c:legend>
      <c:legendPos val="b"/>
      <c:layout/>
    </c:legend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4.4007402300518901E-3"/>
          <c:y val="0.21171208490243082"/>
          <c:w val="0.94060475161987089"/>
          <c:h val="0.508414656279667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полностью отремонтированы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rgbClr val="FF5050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90" b="1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г. </c:v>
                </c:pt>
                <c:pt idx="1">
                  <c:v>2019 г. </c:v>
                </c:pt>
                <c:pt idx="2">
                  <c:v>2020 г.</c:v>
                </c:pt>
                <c:pt idx="3">
                  <c:v>2021 г.</c:v>
                </c:pt>
                <c:pt idx="4">
                  <c:v>2022 г.</c:v>
                </c:pt>
                <c:pt idx="5">
                  <c:v>2023 г.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</c:v>
                </c:pt>
                <c:pt idx="1">
                  <c:v>10</c:v>
                </c:pt>
                <c:pt idx="2">
                  <c:v>7</c:v>
                </c:pt>
                <c:pt idx="3">
                  <c:v>3</c:v>
                </c:pt>
                <c:pt idx="4">
                  <c:v>27</c:v>
                </c:pt>
                <c:pt idx="5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5E-4237-98EA-E8E595D779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 отремонтированы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90" b="1" i="0" u="none" strike="noStrike" kern="1200" baseline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г. </c:v>
                </c:pt>
                <c:pt idx="1">
                  <c:v>2019 г. </c:v>
                </c:pt>
                <c:pt idx="2">
                  <c:v>2020 г.</c:v>
                </c:pt>
                <c:pt idx="3">
                  <c:v>2021 г.</c:v>
                </c:pt>
                <c:pt idx="4">
                  <c:v>2022 г.</c:v>
                </c:pt>
                <c:pt idx="5">
                  <c:v>2023 г. 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39</c:v>
                </c:pt>
                <c:pt idx="1">
                  <c:v>71</c:v>
                </c:pt>
                <c:pt idx="2">
                  <c:v>61</c:v>
                </c:pt>
                <c:pt idx="3">
                  <c:v>88</c:v>
                </c:pt>
                <c:pt idx="4">
                  <c:v>91</c:v>
                </c:pt>
                <c:pt idx="5">
                  <c:v>171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5E-4237-98EA-E8E595D77985}"/>
            </c:ext>
          </c:extLst>
        </c:ser>
        <c:gapWidth val="219"/>
        <c:overlap val="-27"/>
        <c:axId val="115270016"/>
        <c:axId val="115271552"/>
      </c:barChart>
      <c:catAx>
        <c:axId val="1152700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782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68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15271552"/>
        <c:crosses val="autoZero"/>
        <c:auto val="1"/>
        <c:lblAlgn val="ctr"/>
        <c:lblOffset val="100"/>
      </c:catAx>
      <c:valAx>
        <c:axId val="115271552"/>
        <c:scaling>
          <c:orientation val="minMax"/>
        </c:scaling>
        <c:delete val="1"/>
        <c:axPos val="l"/>
        <c:numFmt formatCode="General" sourceLinked="1"/>
        <c:tickLblPos val="none"/>
        <c:crossAx val="115270016"/>
        <c:crosses val="autoZero"/>
        <c:crossBetween val="between"/>
      </c:valAx>
      <c:spPr>
        <a:noFill/>
        <a:ln w="25401">
          <a:noFill/>
        </a:ln>
      </c:spPr>
    </c:plotArea>
    <c:legend>
      <c:legendPos val="t"/>
      <c:layout>
        <c:manualLayout>
          <c:xMode val="edge"/>
          <c:yMode val="edge"/>
          <c:x val="1.1647011865452314E-2"/>
          <c:y val="0.17295035946593643"/>
          <c:w val="0.50929423477237767"/>
          <c:h val="0.20813580120666733"/>
        </c:manualLayout>
      </c:layout>
      <c:txPr>
        <a:bodyPr/>
        <a:lstStyle/>
        <a:p>
          <a:pPr>
            <a:defRPr sz="1050" b="1">
              <a:latin typeface="Calibri" panose="020F0502020204030204" pitchFamily="34" charset="0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 dirty="0">
                <a:solidFill>
                  <a:srgbClr val="C00000"/>
                </a:solidFill>
              </a:rPr>
              <a:t>Количество отремонтированных зданий</a:t>
            </a:r>
            <a:r>
              <a:rPr lang="en-US" sz="1200" dirty="0">
                <a:solidFill>
                  <a:srgbClr val="C00000"/>
                </a:solidFill>
              </a:rPr>
              <a:t> </a:t>
            </a:r>
            <a:endParaRPr lang="ru-RU" sz="120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11965817142679652"/>
          <c:y val="1.3130373608940555E-2"/>
        </c:manualLayout>
      </c:layout>
    </c:title>
    <c:plotArea>
      <c:layout>
        <c:manualLayout>
          <c:layoutTarget val="inner"/>
          <c:xMode val="edge"/>
          <c:yMode val="edge"/>
          <c:x val="0.17453167466492722"/>
          <c:y val="0.25111623126958432"/>
          <c:w val="0.33700393959630787"/>
          <c:h val="0.6403284088530479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CE-4B0D-B08C-D55952BB2137}"/>
              </c:ext>
            </c:extLst>
          </c:dPt>
          <c:dPt>
            <c:idx val="1"/>
            <c:spPr>
              <a:pattFill prst="ltHorz">
                <a:fgClr>
                  <a:schemeClr val="bg1"/>
                </a:fgClr>
                <a:bgClr>
                  <a:schemeClr val="accent1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CE-4B0D-B08C-D55952BB2137}"/>
              </c:ext>
            </c:extLst>
          </c:dPt>
          <c:dPt>
            <c:idx val="2"/>
            <c:spPr>
              <a:pattFill prst="ltVert">
                <a:fgClr>
                  <a:schemeClr val="bg1"/>
                </a:fgClr>
                <a:bgClr>
                  <a:srgbClr val="FF7C80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7CE-4B0D-B08C-D55952BB2137}"/>
              </c:ext>
            </c:extLst>
          </c:dPt>
          <c:dPt>
            <c:idx val="3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7CE-4B0D-B08C-D55952BB2137}"/>
              </c:ext>
            </c:extLst>
          </c:dPt>
          <c:dPt>
            <c:idx val="4"/>
            <c:spPr>
              <a:pattFill prst="ltHorz">
                <a:fgClr>
                  <a:schemeClr val="bg1"/>
                </a:fgClr>
                <a:bgClr>
                  <a:srgbClr val="7030A0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7CE-4B0D-B08C-D55952BB213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n-US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54</a:t>
                    </a:r>
                    <a:endParaRPr lang="en-US" dirty="0"/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7CE-4B0D-B08C-D55952BB213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n-US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234</a:t>
                    </a:r>
                    <a:endParaRPr lang="en-US" dirty="0"/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7CE-4B0D-B08C-D55952BB2137}"/>
                </c:ext>
              </c:extLst>
            </c:dLbl>
            <c:dLbl>
              <c:idx val="2"/>
              <c:layout>
                <c:manualLayout>
                  <c:x val="0.15301392059720356"/>
                  <c:y val="-8.3634326255868488E-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ru-RU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209</a:t>
                    </a:r>
                  </a:p>
                  <a:p>
                    <a:pPr>
                      <a:defRPr sz="2000"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ОО СПО</a:t>
                    </a:r>
                    <a:endParaRPr lang="ru-RU" sz="1200" dirty="0"/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7CE-4B0D-B08C-D55952BB2137}"/>
                </c:ext>
              </c:extLst>
            </c:dLbl>
            <c:dLbl>
              <c:idx val="3"/>
              <c:layout>
                <c:manualLayout>
                  <c:x val="3.46400782742394E-2"/>
                  <c:y val="7.298429171053691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n-US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11</a:t>
                    </a:r>
                    <a:endParaRPr lang="en-US" dirty="0"/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7CE-4B0D-B08C-D55952BB213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n-US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78</a:t>
                    </a:r>
                    <a:endParaRPr lang="en-US" dirty="0"/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7CE-4B0D-B08C-D55952BB21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Школы полностью отремонтированные</c:v>
                </c:pt>
                <c:pt idx="1">
                  <c:v>Школы с частичным ремонтом</c:v>
                </c:pt>
                <c:pt idx="2">
                  <c:v>Организации СПО с частичным ремонтом</c:v>
                </c:pt>
                <c:pt idx="3">
                  <c:v>Детские сады полностью отремонтированные</c:v>
                </c:pt>
                <c:pt idx="4">
                  <c:v>Детские сады с частичным ремонтом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</c:v>
                </c:pt>
                <c:pt idx="1">
                  <c:v>153</c:v>
                </c:pt>
                <c:pt idx="2">
                  <c:v>160</c:v>
                </c:pt>
                <c:pt idx="3">
                  <c:v>8</c:v>
                </c:pt>
                <c:pt idx="4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7CE-4B0D-B08C-D55952BB2137}"/>
            </c:ext>
          </c:extLst>
        </c:ser>
        <c:firstSliceAng val="0"/>
      </c:pieChart>
      <c:spPr>
        <a:noFill/>
        <a:ln w="25393">
          <a:noFill/>
        </a:ln>
      </c:spPr>
    </c:plotArea>
    <c:legend>
      <c:legendPos val="r"/>
      <c:layout>
        <c:manualLayout>
          <c:xMode val="edge"/>
          <c:yMode val="edge"/>
          <c:x val="0.61509155290499973"/>
          <c:y val="8.4680522570928118E-2"/>
          <c:w val="0.37702027404054828"/>
          <c:h val="0.8291234382219077"/>
        </c:manualLayout>
      </c:layout>
      <c:txPr>
        <a:bodyPr/>
        <a:lstStyle/>
        <a:p>
          <a:pPr>
            <a:defRPr sz="1050" b="1">
              <a:latin typeface="Calibri" panose="020F0502020204030204" pitchFamily="34" charset="0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782846470810385E-2"/>
          <c:y val="0.21470569392737923"/>
          <c:w val="0.91043430705837924"/>
          <c:h val="0.6494833894492569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0066"/>
            </a:solidFill>
          </c:spPr>
          <c:dLbls>
            <c:spPr>
              <a:noFill/>
              <a:ln w="33810">
                <a:noFill/>
              </a:ln>
            </c:spPr>
            <c:txPr>
              <a:bodyPr/>
              <a:lstStyle/>
              <a:p>
                <a:pPr>
                  <a:defRPr sz="1597" b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2022 год </c:v>
                </c:pt>
                <c:pt idx="2">
                  <c:v>2023 год 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78.5</c:v>
                </c:pt>
                <c:pt idx="1">
                  <c:v>91.4</c:v>
                </c:pt>
                <c:pt idx="2">
                  <c:v>93.4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6E-4783-96AA-BFBD8508EF40}"/>
            </c:ext>
          </c:extLst>
        </c:ser>
        <c:axId val="138242688"/>
        <c:axId val="138244480"/>
      </c:barChart>
      <c:catAx>
        <c:axId val="13824268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97" b="1"/>
            </a:pPr>
            <a:endParaRPr lang="ru-RU"/>
          </a:p>
        </c:txPr>
        <c:crossAx val="138244480"/>
        <c:crosses val="autoZero"/>
        <c:auto val="1"/>
        <c:lblAlgn val="ctr"/>
        <c:lblOffset val="100"/>
      </c:catAx>
      <c:valAx>
        <c:axId val="138244480"/>
        <c:scaling>
          <c:orientation val="minMax"/>
        </c:scaling>
        <c:delete val="1"/>
        <c:axPos val="l"/>
        <c:numFmt formatCode="0.0" sourceLinked="1"/>
        <c:tickLblPos val="none"/>
        <c:crossAx val="138242688"/>
        <c:crosses val="autoZero"/>
        <c:crossBetween val="between"/>
      </c:valAx>
      <c:spPr>
        <a:noFill/>
        <a:ln w="33863">
          <a:noFill/>
        </a:ln>
      </c:spPr>
    </c:plotArea>
    <c:plotVisOnly val="1"/>
    <c:dispBlanksAs val="gap"/>
  </c:chart>
  <c:txPr>
    <a:bodyPr/>
    <a:lstStyle/>
    <a:p>
      <a:pPr>
        <a:defRPr sz="2397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Среднерегиональный балл по сравнению с общероссийским средним баллом на ЕГЭ в 2023 году</a:t>
            </a:r>
          </a:p>
        </c:rich>
      </c:tx>
      <c:layout>
        <c:manualLayout>
          <c:xMode val="edge"/>
          <c:yMode val="edge"/>
          <c:x val="0.12883206328491717"/>
          <c:y val="1.9093439139279113E-2"/>
        </c:manualLayout>
      </c:layout>
      <c:overlay val="1"/>
    </c:title>
    <c:plotArea>
      <c:layout>
        <c:manualLayout>
          <c:layoutTarget val="inner"/>
          <c:xMode val="edge"/>
          <c:yMode val="edge"/>
          <c:x val="4.2311591208110587E-2"/>
          <c:y val="0.19395271856088792"/>
          <c:w val="0.96111115404540748"/>
          <c:h val="0.5065464684520835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Самарская область  2023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Литература</c:v>
                </c:pt>
                <c:pt idx="2">
                  <c:v>Обществознание</c:v>
                </c:pt>
                <c:pt idx="3">
                  <c:v>Химия</c:v>
                </c:pt>
                <c:pt idx="4">
                  <c:v>Информатика</c:v>
                </c:pt>
                <c:pt idx="5">
                  <c:v>География</c:v>
                </c:pt>
                <c:pt idx="6">
                  <c:v>История</c:v>
                </c:pt>
                <c:pt idx="7">
                  <c:v>Математика_п</c:v>
                </c:pt>
                <c:pt idx="8">
                  <c:v>Физика</c:v>
                </c:pt>
                <c:pt idx="9">
                  <c:v>Биология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72.2</c:v>
                </c:pt>
                <c:pt idx="1">
                  <c:v>66.900000000000006</c:v>
                </c:pt>
                <c:pt idx="2">
                  <c:v>65.900000000000006</c:v>
                </c:pt>
                <c:pt idx="3">
                  <c:v>62.3</c:v>
                </c:pt>
                <c:pt idx="4">
                  <c:v>61.5</c:v>
                </c:pt>
                <c:pt idx="5">
                  <c:v>61.5</c:v>
                </c:pt>
                <c:pt idx="6">
                  <c:v>61</c:v>
                </c:pt>
                <c:pt idx="7">
                  <c:v>57.5</c:v>
                </c:pt>
                <c:pt idx="8">
                  <c:v>55.2</c:v>
                </c:pt>
                <c:pt idx="9">
                  <c:v>53.6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79-5B46-9CDD-752E45E3E5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C00000"/>
            </a:soli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Литература</c:v>
                </c:pt>
                <c:pt idx="2">
                  <c:v>Обществознание</c:v>
                </c:pt>
                <c:pt idx="3">
                  <c:v>Химия</c:v>
                </c:pt>
                <c:pt idx="4">
                  <c:v>Информатика</c:v>
                </c:pt>
                <c:pt idx="5">
                  <c:v>География</c:v>
                </c:pt>
                <c:pt idx="6">
                  <c:v>История</c:v>
                </c:pt>
                <c:pt idx="7">
                  <c:v>Математика_п</c:v>
                </c:pt>
                <c:pt idx="8">
                  <c:v>Физика</c:v>
                </c:pt>
                <c:pt idx="9">
                  <c:v>Биология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68.400000000000006</c:v>
                </c:pt>
                <c:pt idx="1">
                  <c:v>63.97</c:v>
                </c:pt>
                <c:pt idx="2">
                  <c:v>56.4</c:v>
                </c:pt>
                <c:pt idx="3">
                  <c:v>56.2</c:v>
                </c:pt>
                <c:pt idx="4">
                  <c:v>58.39</c:v>
                </c:pt>
                <c:pt idx="5">
                  <c:v>54.6</c:v>
                </c:pt>
                <c:pt idx="6">
                  <c:v>56.4</c:v>
                </c:pt>
                <c:pt idx="7">
                  <c:v>55.6</c:v>
                </c:pt>
                <c:pt idx="8">
                  <c:v>54.9</c:v>
                </c:pt>
                <c:pt idx="9">
                  <c:v>50.9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79-5B46-9CDD-752E45E3E5F7}"/>
            </c:ext>
          </c:extLst>
        </c:ser>
        <c:axId val="144832384"/>
        <c:axId val="144833920"/>
      </c:barChart>
      <c:catAx>
        <c:axId val="1448323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44833920"/>
        <c:crosses val="autoZero"/>
        <c:auto val="1"/>
        <c:lblAlgn val="ctr"/>
        <c:lblOffset val="100"/>
      </c:catAx>
      <c:valAx>
        <c:axId val="144833920"/>
        <c:scaling>
          <c:orientation val="minMax"/>
          <c:min val="40"/>
        </c:scaling>
        <c:delete val="1"/>
        <c:axPos val="l"/>
        <c:numFmt formatCode="General" sourceLinked="1"/>
        <c:tickLblPos val="none"/>
        <c:crossAx val="144832384"/>
        <c:crosses val="autoZero"/>
        <c:crossBetween val="between"/>
      </c:valAx>
      <c:spPr>
        <a:noFill/>
        <a:ln w="33861">
          <a:noFill/>
        </a:ln>
      </c:spPr>
    </c:plotArea>
    <c:legend>
      <c:legendPos val="r"/>
      <c:layout>
        <c:manualLayout>
          <c:xMode val="edge"/>
          <c:yMode val="edge"/>
          <c:x val="0.52889950511354089"/>
          <c:y val="0.18216570560232193"/>
          <c:w val="0.46804835924006921"/>
          <c:h val="0.13380281690140838"/>
        </c:manualLayout>
      </c:layout>
    </c:legend>
    <c:plotVisOnly val="1"/>
    <c:dispBlanksAs val="gap"/>
  </c:chart>
  <c:txPr>
    <a:bodyPr/>
    <a:lstStyle/>
    <a:p>
      <a:pPr>
        <a:defRPr sz="1333"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title>
      <c:tx>
        <c:rich>
          <a:bodyPr/>
          <a:lstStyle/>
          <a:p>
            <a:pPr algn="ctr" rtl="0">
              <a:defRPr lang="ru-RU" sz="16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sz="12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Награждены  медалями </a:t>
            </a:r>
            <a:br>
              <a:rPr lang="ru-RU" sz="12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ru-RU" sz="12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«За особые успехи в учении», чел.</a:t>
            </a:r>
          </a:p>
          <a:p>
            <a:pPr algn="ctr" rtl="0">
              <a:defRPr lang="ru-RU" sz="16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 sz="16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1746119778805129"/>
          <c:y val="5.1624533619803396E-2"/>
        </c:manualLayout>
      </c:layout>
    </c:title>
    <c:plotArea>
      <c:layout>
        <c:manualLayout>
          <c:layoutTarget val="inner"/>
          <c:xMode val="edge"/>
          <c:yMode val="edge"/>
          <c:x val="0"/>
          <c:y val="0.49850592288410678"/>
          <c:w val="0.85142123775468292"/>
          <c:h val="0.4803243147243304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BBE0E3"/>
            </a:solidFill>
            <a:ln>
              <a:solidFill>
                <a:schemeClr val="accent1"/>
              </a:solidFill>
            </a:ln>
          </c:spPr>
          <c:dPt>
            <c:idx val="0"/>
            <c:spPr>
              <a:solidFill>
                <a:srgbClr val="9A1A23"/>
              </a:soli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9D-0640-896B-8D768664DC6E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9D-0640-896B-8D768664DC6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bg1"/>
                        </a:solidFill>
                      </a:rPr>
                      <a:t>2043</a:t>
                    </a:r>
                    <a:endParaRPr lang="en-US"/>
                  </a:p>
                </c:rich>
              </c:tx>
              <c:dLblPos val="ctr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E9D-0640-896B-8D768664DC6E}"/>
                </c:ext>
              </c:extLst>
            </c:dLbl>
            <c:dLbl>
              <c:idx val="4"/>
              <c:spPr>
                <a:noFill/>
                <a:ln w="38190"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</c:dLbl>
            <c:spPr>
              <a:noFill/>
              <a:ln w="38190"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1567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E9D-0640-896B-8D768664DC6E}"/>
            </c:ext>
          </c:extLst>
        </c:ser>
        <c:gapWidth val="72"/>
        <c:axId val="68734336"/>
        <c:axId val="68904064"/>
      </c:barChart>
      <c:catAx>
        <c:axId val="68734336"/>
        <c:scaling>
          <c:orientation val="minMax"/>
        </c:scaling>
        <c:delete val="1"/>
        <c:axPos val="b"/>
        <c:numFmt formatCode="General" sourceLinked="1"/>
        <c:tickLblPos val="none"/>
        <c:crossAx val="68904064"/>
        <c:crosses val="autoZero"/>
        <c:auto val="1"/>
        <c:lblAlgn val="ctr"/>
        <c:lblOffset val="100"/>
      </c:catAx>
      <c:valAx>
        <c:axId val="68904064"/>
        <c:scaling>
          <c:orientation val="minMax"/>
        </c:scaling>
        <c:delete val="1"/>
        <c:axPos val="l"/>
        <c:numFmt formatCode="General" sourceLinked="1"/>
        <c:tickLblPos val="none"/>
        <c:crossAx val="68734336"/>
        <c:crosses val="autoZero"/>
        <c:crossBetween val="between"/>
      </c:valAx>
      <c:spPr>
        <a:noFill/>
        <a:ln w="33831">
          <a:noFill/>
        </a:ln>
      </c:spPr>
    </c:plotArea>
    <c:plotVisOnly val="1"/>
    <c:dispBlanksAs val="gap"/>
  </c:chart>
  <c:spPr>
    <a:solidFill>
      <a:srgbClr val="EFE2E0"/>
    </a:solidFill>
    <a:ln>
      <a:solidFill>
        <a:srgbClr val="9A1A23"/>
      </a:solidFill>
    </a:ln>
  </c:spPr>
  <c:txPr>
    <a:bodyPr/>
    <a:lstStyle/>
    <a:p>
      <a:pPr>
        <a:defRPr sz="1353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329852134863002"/>
          <c:y val="0.11950296008880266"/>
          <c:w val="0.6000042679000458"/>
          <c:h val="0.62659504785143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Численность обучающихся по договорам целевого обучения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9C-40FE-B1AC-6F97B550F33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Численность обучающихся по договорам целевого обучения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9C-40FE-B1AC-6F97B550F33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Численность обучающихся по договорам целевого обучения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A9C-40FE-B1AC-6F97B550F33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Численность обучающихся по договорам целевого обучения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2707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A9C-40FE-B1AC-6F97B550F33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Численность обучающихся по договорам целевого обучения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3685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A9C-40FE-B1AC-6F97B550F335}"/>
            </c:ext>
          </c:extLst>
        </c:ser>
        <c:axId val="68395392"/>
        <c:axId val="68396928"/>
      </c:barChart>
      <c:catAx>
        <c:axId val="68395392"/>
        <c:scaling>
          <c:orientation val="minMax"/>
        </c:scaling>
        <c:delete val="1"/>
        <c:axPos val="b"/>
        <c:numFmt formatCode="General" sourceLinked="0"/>
        <c:tickLblPos val="none"/>
        <c:crossAx val="68396928"/>
        <c:crosses val="autoZero"/>
        <c:auto val="1"/>
        <c:lblAlgn val="ctr"/>
        <c:lblOffset val="100"/>
      </c:catAx>
      <c:valAx>
        <c:axId val="68396928"/>
        <c:scaling>
          <c:orientation val="minMax"/>
        </c:scaling>
        <c:delete val="1"/>
        <c:axPos val="l"/>
        <c:numFmt formatCode="General" sourceLinked="1"/>
        <c:tickLblPos val="none"/>
        <c:crossAx val="68395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627507959629029"/>
          <c:y val="0.19659308656487953"/>
          <c:w val="0.11880549460446119"/>
          <c:h val="0.56030556295598466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студентов</c:v>
                </c:pt>
              </c:strCache>
            </c:strRef>
          </c:tx>
          <c:spPr>
            <a:ln w="37982">
              <a:solidFill>
                <a:srgbClr val="00006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10914685771152308"/>
                  <c:y val="-9.002665618435767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56-4104-B8FB-D822456F5F60}"/>
                </c:ext>
              </c:extLst>
            </c:dLbl>
            <c:dLbl>
              <c:idx val="1"/>
              <c:layout>
                <c:manualLayout>
                  <c:x val="-9.7503743902835921E-2"/>
                  <c:y val="-7.9727787536698375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56-4104-B8FB-D822456F5F60}"/>
                </c:ext>
              </c:extLst>
            </c:dLbl>
            <c:dLbl>
              <c:idx val="2"/>
              <c:layout>
                <c:manualLayout>
                  <c:x val="-0.14849898069290834"/>
                  <c:y val="-6.5556005668143735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56-4104-B8FB-D822456F5F60}"/>
                </c:ext>
              </c:extLst>
            </c:dLbl>
            <c:dLbl>
              <c:idx val="3"/>
              <c:layout>
                <c:manualLayout>
                  <c:x val="-7.8818132382176109E-2"/>
                  <c:y val="-7.268827376651046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56-4104-B8FB-D822456F5F60}"/>
                </c:ext>
              </c:extLst>
            </c:dLbl>
            <c:dLbl>
              <c:idx val="4"/>
              <c:layout>
                <c:manualLayout>
                  <c:x val="-5.6760965473898528E-2"/>
                  <c:y val="-6.910341250804134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56-4104-B8FB-D822456F5F60}"/>
                </c:ext>
              </c:extLst>
            </c:dLbl>
            <c:dLbl>
              <c:idx val="5"/>
              <c:layout>
                <c:manualLayout>
                  <c:x val="-3.9044541850840948E-2"/>
                  <c:y val="-4.1195429740099807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56-4104-B8FB-D822456F5F60}"/>
                </c:ext>
              </c:extLst>
            </c:dLbl>
            <c:dLbl>
              <c:idx val="6"/>
              <c:layout>
                <c:manualLayout>
                  <c:x val="-3.7650093927596544E-2"/>
                  <c:y val="-4.8919572816368537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56-4104-B8FB-D822456F5F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7" b="1">
                    <a:solidFill>
                      <a:srgbClr val="000066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0</c:formatCode>
                <c:ptCount val="5"/>
                <c:pt idx="0">
                  <c:v>2043</c:v>
                </c:pt>
                <c:pt idx="1">
                  <c:v>3818</c:v>
                </c:pt>
                <c:pt idx="2">
                  <c:v>9916</c:v>
                </c:pt>
                <c:pt idx="3">
                  <c:v>14197</c:v>
                </c:pt>
                <c:pt idx="4">
                  <c:v>14201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556-4104-B8FB-D822456F5F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предприятий</c:v>
                </c:pt>
              </c:strCache>
            </c:strRef>
          </c:tx>
          <c:spPr>
            <a:ln w="37982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0799078251229592E-2"/>
                  <c:y val="-4.7818299507566782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56-4104-B8FB-D822456F5F60}"/>
                </c:ext>
              </c:extLst>
            </c:dLbl>
            <c:dLbl>
              <c:idx val="1"/>
              <c:layout>
                <c:manualLayout>
                  <c:x val="-6.9859020016999229E-2"/>
                  <c:y val="-5.823363130597231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556-4104-B8FB-D822456F5F60}"/>
                </c:ext>
              </c:extLst>
            </c:dLbl>
            <c:dLbl>
              <c:idx val="2"/>
              <c:layout>
                <c:manualLayout>
                  <c:x val="-1.1643113808687145E-2"/>
                  <c:y val="-6.240249609984403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556-4104-B8FB-D822456F5F60}"/>
                </c:ext>
              </c:extLst>
            </c:dLbl>
            <c:dLbl>
              <c:idx val="3"/>
              <c:layout>
                <c:manualLayout>
                  <c:x val="-4.6689789158896385E-2"/>
                  <c:y val="-6.6532401451899703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556-4104-B8FB-D822456F5F60}"/>
                </c:ext>
              </c:extLst>
            </c:dLbl>
            <c:dLbl>
              <c:idx val="4"/>
              <c:layout>
                <c:manualLayout>
                  <c:x val="-6.6694447267142506E-2"/>
                  <c:y val="-7.9084287200832507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556-4104-B8FB-D822456F5F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7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0</c:formatCode>
                <c:ptCount val="5"/>
                <c:pt idx="0">
                  <c:v>330</c:v>
                </c:pt>
                <c:pt idx="1">
                  <c:v>737</c:v>
                </c:pt>
                <c:pt idx="2">
                  <c:v>1395</c:v>
                </c:pt>
                <c:pt idx="3">
                  <c:v>2119</c:v>
                </c:pt>
                <c:pt idx="4">
                  <c:v>2137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556-4104-B8FB-D822456F5F60}"/>
            </c:ext>
          </c:extLst>
        </c:ser>
        <c:marker val="1"/>
        <c:axId val="68301952"/>
        <c:axId val="68303488"/>
      </c:lineChart>
      <c:catAx>
        <c:axId val="683019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97" b="1"/>
            </a:pPr>
            <a:endParaRPr lang="ru-RU"/>
          </a:p>
        </c:txPr>
        <c:crossAx val="68303488"/>
        <c:crosses val="autoZero"/>
        <c:auto val="1"/>
        <c:lblAlgn val="ctr"/>
        <c:lblOffset val="100"/>
      </c:catAx>
      <c:valAx>
        <c:axId val="68303488"/>
        <c:scaling>
          <c:orientation val="minMax"/>
          <c:min val="0.5"/>
        </c:scaling>
        <c:delete val="1"/>
        <c:axPos val="l"/>
        <c:numFmt formatCode="0" sourceLinked="1"/>
        <c:tickLblPos val="none"/>
        <c:crossAx val="68301952"/>
        <c:crosses val="autoZero"/>
        <c:crossBetween val="between"/>
      </c:valAx>
      <c:spPr>
        <a:noFill/>
        <a:ln w="25374">
          <a:noFill/>
        </a:ln>
      </c:spPr>
    </c:plotArea>
    <c:plotVisOnly val="1"/>
    <c:dispBlanksAs val="gap"/>
  </c:chart>
  <c:txPr>
    <a:bodyPr/>
    <a:lstStyle/>
    <a:p>
      <a:pPr>
        <a:defRPr sz="76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0.00648</cdr:x>
      <cdr:y>0</cdr:y>
    </cdr:from>
    <cdr:to>
      <cdr:x>0.98227</cdr:x>
      <cdr:y>0.23853</cdr:y>
    </cdr:to>
    <cdr:sp macro="" textlink="">
      <cdr:nvSpPr>
        <cdr:cNvPr id="2" name="Text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696" y="0"/>
          <a:ext cx="5678828" cy="5055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lnSpc>
              <a:spcPts val="1600"/>
            </a:lnSpc>
          </a:pPr>
          <a:r>
            <a:rPr kumimoji="1" lang="ru-RU" altLang="ru-RU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Количество созданных детских садов за счет строительства, реконструкции, капитального ремонта и выкупа помещений</a:t>
          </a:r>
        </a:p>
      </cdr:txBody>
    </cdr:sp>
  </cdr:relSizeAnchor>
  <cdr:relSizeAnchor xmlns:cdr="http://schemas.openxmlformats.org/drawingml/2006/chartDrawing">
    <cdr:from>
      <cdr:x>0.12369</cdr:x>
      <cdr:y>0.51217</cdr:y>
    </cdr:from>
    <cdr:to>
      <cdr:x>0.34808</cdr:x>
      <cdr:y>0.91867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1152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0.01144</cdr:x>
      <cdr:y>0</cdr:y>
    </cdr:from>
    <cdr:to>
      <cdr:x>0.98723</cdr:x>
      <cdr:y>0.19267</cdr:y>
    </cdr:to>
    <cdr:sp macro="" textlink="">
      <cdr:nvSpPr>
        <cdr:cNvPr id="2" name="Text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409" y="-1379577"/>
          <a:ext cx="6090747" cy="5123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lnSpc>
              <a:spcPts val="1600"/>
            </a:lnSpc>
          </a:pPr>
          <a:r>
            <a:rPr kumimoji="1" lang="ru-RU" altLang="ru-RU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Количество введенных зданий школ и дополнительных мест за счет строительства и реконструкции</a:t>
          </a:r>
        </a:p>
      </cdr:txBody>
    </cdr:sp>
  </cdr:relSizeAnchor>
  <cdr:relSizeAnchor xmlns:cdr="http://schemas.openxmlformats.org/drawingml/2006/chartDrawing">
    <cdr:from>
      <cdr:x>0.12369</cdr:x>
      <cdr:y>0.51217</cdr:y>
    </cdr:from>
    <cdr:to>
      <cdr:x>0.34808</cdr:x>
      <cdr:y>0.91867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1152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0.02421</cdr:x>
      <cdr:y>0.03267</cdr:y>
    </cdr:from>
    <cdr:to>
      <cdr:x>1</cdr:x>
      <cdr:y>0.23783</cdr:y>
    </cdr:to>
    <cdr:sp macro="" textlink="">
      <cdr:nvSpPr>
        <cdr:cNvPr id="2" name="Text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3441" y="95415"/>
          <a:ext cx="5378359" cy="5992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lnSpc>
              <a:spcPts val="1400"/>
            </a:lnSpc>
          </a:pPr>
          <a:r>
            <a:rPr kumimoji="1" lang="ru-RU" altLang="ru-RU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Количество отремонтированных зданий образовательных организаций</a:t>
          </a:r>
        </a:p>
      </cdr:txBody>
    </cdr:sp>
  </cdr:relSizeAnchor>
  <cdr:relSizeAnchor xmlns:cdr="http://schemas.openxmlformats.org/drawingml/2006/chartDrawing">
    <cdr:from>
      <cdr:x>0.12369</cdr:x>
      <cdr:y>0.51217</cdr:y>
    </cdr:from>
    <cdr:to>
      <cdr:x>0.34808</cdr:x>
      <cdr:y>0.91867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1152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0.10491</cdr:x>
      <cdr:y>0.08592</cdr:y>
    </cdr:from>
    <cdr:to>
      <cdr:x>0.25456</cdr:x>
      <cdr:y>0.36924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675533" y="291174"/>
          <a:ext cx="963575" cy="960111"/>
        </a:xfrm>
        <a:prstGeom xmlns:a="http://schemas.openxmlformats.org/drawingml/2006/main" prst="ellipse">
          <a:avLst/>
        </a:prstGeom>
        <a:solidFill xmlns:a="http://schemas.openxmlformats.org/drawingml/2006/main">
          <a:srgbClr val="7030A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4025" indent="158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1225" indent="158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68425" indent="158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5625" indent="158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latin typeface="Calibri" panose="020F0502020204030204" pitchFamily="34" charset="0"/>
              <a:cs typeface="Calibri" panose="020F0502020204030204" pitchFamily="34" charset="0"/>
            </a:rPr>
            <a:t>89</a:t>
          </a:r>
        </a:p>
        <a:p xmlns:a="http://schemas.openxmlformats.org/drawingml/2006/main">
          <a:pPr algn="ctr"/>
          <a:r>
            <a:rPr lang="ru-RU" b="1" dirty="0">
              <a:latin typeface="Calibri" panose="020F0502020204030204" pitchFamily="34" charset="0"/>
              <a:cs typeface="Calibri" panose="020F0502020204030204" pitchFamily="34" charset="0"/>
            </a:rPr>
            <a:t>д/с</a:t>
          </a:r>
          <a:endParaRPr lang="ru-RU" sz="1050" b="1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0.39943</cdr:x>
      <cdr:y>0.20667</cdr:y>
    </cdr:from>
    <cdr:to>
      <cdr:x>0.50381</cdr:x>
      <cdr:y>0.26333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="" xmlns:a16="http://schemas.microsoft.com/office/drawing/2014/main" id="{AD4087D9-B3C3-B408-B837-A6FAB9389937}"/>
            </a:ext>
          </a:extLst>
        </cdr:cNvPr>
        <cdr:cNvCxnSpPr/>
      </cdr:nvCxnSpPr>
      <cdr:spPr>
        <a:xfrm xmlns:a="http://schemas.openxmlformats.org/drawingml/2006/main" flipV="1">
          <a:off x="1928912" y="525264"/>
          <a:ext cx="504056" cy="1440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0.50381</cdr:x>
      <cdr:y>0.40499</cdr:y>
    </cdr:from>
    <cdr:to>
      <cdr:x>0.54657</cdr:x>
      <cdr:y>0.48999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="" xmlns:a16="http://schemas.microsoft.com/office/drawing/2014/main" id="{3E26BD5A-2C4D-940F-12B4-171860E9A28D}"/>
            </a:ext>
          </a:extLst>
        </cdr:cNvPr>
        <cdr:cNvCxnSpPr/>
      </cdr:nvCxnSpPr>
      <cdr:spPr>
        <a:xfrm xmlns:a="http://schemas.openxmlformats.org/drawingml/2006/main" flipV="1">
          <a:off x="2432968" y="1029320"/>
          <a:ext cx="206524" cy="216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0.47864</cdr:x>
      <cdr:y>0.14579</cdr:y>
    </cdr:from>
    <cdr:to>
      <cdr:x>0.61276</cdr:x>
      <cdr:y>0.42873</cdr:y>
    </cdr:to>
    <cdr:sp macro="" textlink="">
      <cdr:nvSpPr>
        <cdr:cNvPr id="3" name="Овал 2">
          <a:extLst xmlns:a="http://schemas.openxmlformats.org/drawingml/2006/main">
            <a:ext uri="{FF2B5EF4-FFF2-40B4-BE49-F238E27FC236}">
              <a16:creationId xmlns="" xmlns:a16="http://schemas.microsoft.com/office/drawing/2014/main" id="{22E08F9E-06B5-7D57-12DF-CC466961689A}"/>
            </a:ext>
          </a:extLst>
        </cdr:cNvPr>
        <cdr:cNvSpPr/>
      </cdr:nvSpPr>
      <cdr:spPr>
        <a:xfrm xmlns:a="http://schemas.openxmlformats.org/drawingml/2006/main">
          <a:off x="3081919" y="494039"/>
          <a:ext cx="863600" cy="958849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121917" tIns="60958" rIns="121917" bIns="60958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900" b="1" dirty="0">
              <a:latin typeface="Calibri" panose="020F0502020204030204" pitchFamily="34" charset="0"/>
              <a:cs typeface="Calibri" panose="020F0502020204030204" pitchFamily="34" charset="0"/>
            </a:rPr>
            <a:t>288</a:t>
          </a:r>
        </a:p>
        <a:p xmlns:a="http://schemas.openxmlformats.org/drawingml/2006/main">
          <a:pPr algn="ctr">
            <a:defRPr/>
          </a:pPr>
          <a:r>
            <a:rPr lang="ru-RU" sz="1200" b="1" dirty="0">
              <a:latin typeface="Calibri" panose="020F0502020204030204" pitchFamily="34" charset="0"/>
              <a:cs typeface="Calibri" panose="020F0502020204030204" pitchFamily="34" charset="0"/>
            </a:rPr>
            <a:t>школ</a:t>
          </a:r>
          <a:endParaRPr lang="ru-RU" sz="1100" b="1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8154" cy="341457"/>
          </a:xfrm>
          <a:prstGeom prst="rect">
            <a:avLst/>
          </a:prstGeom>
        </p:spPr>
        <p:txBody>
          <a:bodyPr vert="horz" lIns="90898" tIns="45449" rIns="90898" bIns="4544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1942" y="0"/>
            <a:ext cx="4278154" cy="341457"/>
          </a:xfrm>
          <a:prstGeom prst="rect">
            <a:avLst/>
          </a:prstGeom>
        </p:spPr>
        <p:txBody>
          <a:bodyPr vert="horz" lIns="90898" tIns="45449" rIns="90898" bIns="45449" rtlCol="0"/>
          <a:lstStyle>
            <a:lvl1pPr algn="r">
              <a:defRPr sz="1200"/>
            </a:lvl1pPr>
          </a:lstStyle>
          <a:p>
            <a:fld id="{3A7A2869-CE4B-440F-A2C7-D353B7045A14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5113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98" tIns="45449" rIns="90898" bIns="4544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71386"/>
            <a:ext cx="7898130" cy="2676584"/>
          </a:xfrm>
          <a:prstGeom prst="rect">
            <a:avLst/>
          </a:prstGeom>
        </p:spPr>
        <p:txBody>
          <a:bodyPr vert="horz" lIns="90898" tIns="45449" rIns="90898" bIns="4544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223"/>
            <a:ext cx="4278154" cy="341456"/>
          </a:xfrm>
          <a:prstGeom prst="rect">
            <a:avLst/>
          </a:prstGeom>
        </p:spPr>
        <p:txBody>
          <a:bodyPr vert="horz" lIns="90898" tIns="45449" rIns="90898" bIns="4544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1942" y="6456223"/>
            <a:ext cx="4278154" cy="341456"/>
          </a:xfrm>
          <a:prstGeom prst="rect">
            <a:avLst/>
          </a:prstGeom>
        </p:spPr>
        <p:txBody>
          <a:bodyPr vert="horz" lIns="90898" tIns="45449" rIns="90898" bIns="45449" rtlCol="0" anchor="b"/>
          <a:lstStyle>
            <a:lvl1pPr algn="r">
              <a:defRPr sz="1200"/>
            </a:lvl1pPr>
          </a:lstStyle>
          <a:p>
            <a:fld id="{84C38386-5AF5-4C38-ABB2-46F954C070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461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38386-5AF5-4C38-ABB2-46F954C0701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38386-5AF5-4C38-ABB2-46F954C0701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1226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Рассказать о планах создания </a:t>
            </a:r>
            <a:r>
              <a:rPr lang="ru-RU" dirty="0" err="1"/>
              <a:t>кванториумов</a:t>
            </a:r>
            <a:r>
              <a:rPr lang="ru-RU" dirty="0"/>
              <a:t> и мини-</a:t>
            </a:r>
            <a:r>
              <a:rPr lang="ru-RU" dirty="0" err="1"/>
              <a:t>кванториумов</a:t>
            </a:r>
            <a:r>
              <a:rPr lang="ru-RU" dirty="0"/>
              <a:t> в 2024 году в регионе, в вашем муниципалитете, в вашей школе (если еще не сделано). Как ребенок может туда записаться!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38386-5AF5-4C38-ABB2-46F954C0701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2781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115;p6:notes">
            <a:extLst>
              <a:ext uri="{FF2B5EF4-FFF2-40B4-BE49-F238E27FC236}">
                <a16:creationId xmlns="" xmlns:a16="http://schemas.microsoft.com/office/drawing/2014/main" id="{9B8708E1-2848-6DAA-2379-F8B5A90D50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760913"/>
            <a:ext cx="5535613" cy="45085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33" tIns="46268" rIns="92533" bIns="462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n-US" altLang="ru-RU" sz="1400" dirty="0">
                <a:solidFill>
                  <a:srgbClr val="000000"/>
                </a:solidFill>
              </a:rPr>
              <a:t> </a:t>
            </a:r>
            <a:r>
              <a:rPr lang="ru-RU" sz="1400" dirty="0"/>
              <a:t>Рассказать о внимании к обучению детей с ОВЗ.</a:t>
            </a:r>
            <a:endParaRPr lang="ru-RU" altLang="ru-RU" dirty="0"/>
          </a:p>
        </p:txBody>
      </p:sp>
      <p:sp>
        <p:nvSpPr>
          <p:cNvPr id="33795" name="Google Shape;116;p6:notes">
            <a:extLst>
              <a:ext uri="{FF2B5EF4-FFF2-40B4-BE49-F238E27FC236}">
                <a16:creationId xmlns="" xmlns:a16="http://schemas.microsoft.com/office/drawing/2014/main" id="{91E21DEB-DDAF-A342-700B-139B9D87A4A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20650" y="750888"/>
            <a:ext cx="6680200" cy="3757612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Рассказать о планах оснащения ОУ символикой РФ в 2024 году в регионе, в вашем муниципалитете, в вашей школе (если еще не сделано). Обязательно сказать о церемонии поднятия Флага РФ, исполнении Гимна РФ (как это проходит в вашем ОУ).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38386-5AF5-4C38-ABB2-46F954C0701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0783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Рассказать о </a:t>
            </a:r>
            <a:r>
              <a:rPr lang="ru-RU" dirty="0" err="1"/>
              <a:t>предпрофессинальной</a:t>
            </a:r>
            <a:r>
              <a:rPr lang="ru-RU" dirty="0"/>
              <a:t> подготовке в регионе, в вашем муниципалитете, в вашем ОУ.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38386-5AF5-4C38-ABB2-46F954C0701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4263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38386-5AF5-4C38-ABB2-46F954C0701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4404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38386-5AF5-4C38-ABB2-46F954C0701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5272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38386-5AF5-4C38-ABB2-46F954C0701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8083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38386-5AF5-4C38-ABB2-46F954C0701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5096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38386-5AF5-4C38-ABB2-46F954C0701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808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38386-5AF5-4C38-ABB2-46F954C0701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2677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38386-5AF5-4C38-ABB2-46F954C0701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7838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38386-5AF5-4C38-ABB2-46F954C0701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4566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38386-5AF5-4C38-ABB2-46F954C0701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7059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>
            <a:extLst>
              <a:ext uri="{FF2B5EF4-FFF2-40B4-BE49-F238E27FC236}">
                <a16:creationId xmlns="" xmlns:a16="http://schemas.microsoft.com/office/drawing/2014/main" id="{A81B2004-4027-AFAF-6CBD-CC96774590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33C20C82-EB43-189A-2F32-380BAC0C0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3188" name="Номер слайда 3">
            <a:extLst>
              <a:ext uri="{FF2B5EF4-FFF2-40B4-BE49-F238E27FC236}">
                <a16:creationId xmlns="" xmlns:a16="http://schemas.microsoft.com/office/drawing/2014/main" id="{F5FC3098-1309-A191-4295-B493640687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EBE2E89-D4C6-470F-8ECC-9CEFA3552D97}" type="slidenum">
              <a:rPr lang="ru-RU" altLang="ru-RU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Рассказать о том, что сделано в рамках НП «Образование» в регионе за последние 4 года и как каждый ребенок может этим воспользоваться, что сделано в вашем муниципалитете, в вашей школе.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38386-5AF5-4C38-ABB2-46F954C0701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4439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38386-5AF5-4C38-ABB2-46F954C0701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8817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38386-5AF5-4C38-ABB2-46F954C0701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3088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pPr marL="38100">
                <a:lnSpc>
                  <a:spcPts val="1639"/>
                </a:lnSpc>
              </a:pPr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2116-8FD3-4493-92EC-D8600653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402E-84A7-443B-8311-A1F91DCC86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657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2116-8FD3-4493-92EC-D8600653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402E-84A7-443B-8311-A1F91DCC86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099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2116-8FD3-4493-92EC-D8600653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402E-84A7-443B-8311-A1F91DCC86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3855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2116-8FD3-4493-92EC-D8600653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402E-84A7-443B-8311-A1F91DCC86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7477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2116-8FD3-4493-92EC-D8600653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402E-84A7-443B-8311-A1F91DCC86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3547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2116-8FD3-4493-92EC-D8600653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402E-84A7-443B-8311-A1F91DCC86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7710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2116-8FD3-4493-92EC-D8600653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402E-84A7-443B-8311-A1F91DCC86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8719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2116-8FD3-4493-92EC-D8600653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402E-84A7-443B-8311-A1F91DCC86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894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2116-8FD3-4493-92EC-D8600653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402E-84A7-443B-8311-A1F91DCC86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7305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2116-8FD3-4493-92EC-D8600653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402E-84A7-443B-8311-A1F91DCC86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253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pPr marL="38100">
                <a:lnSpc>
                  <a:spcPts val="1639"/>
                </a:lnSpc>
              </a:pPr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pPr marL="38100">
                <a:lnSpc>
                  <a:spcPts val="1639"/>
                </a:lnSpc>
              </a:pPr>
              <a:t>‹#›</a:t>
            </a:fld>
            <a:endParaRPr spc="5" dirty="0"/>
          </a:p>
        </p:txBody>
      </p:sp>
    </p:spTree>
    <p:extLst>
      <p:ext uri="{BB962C8B-B14F-4D97-AF65-F5344CB8AC3E}">
        <p14:creationId xmlns="" xmlns:p14="http://schemas.microsoft.com/office/powerpoint/2010/main" val="2454118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pPr marL="38100">
                <a:lnSpc>
                  <a:spcPts val="1639"/>
                </a:lnSpc>
              </a:pPr>
              <a:t>‹#›</a:t>
            </a:fld>
            <a:endParaRPr spc="5" dirty="0"/>
          </a:p>
        </p:txBody>
      </p:sp>
    </p:spTree>
    <p:extLst>
      <p:ext uri="{BB962C8B-B14F-4D97-AF65-F5344CB8AC3E}">
        <p14:creationId xmlns="" xmlns:p14="http://schemas.microsoft.com/office/powerpoint/2010/main" val="783589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pPr marL="38100">
                <a:lnSpc>
                  <a:spcPts val="1639"/>
                </a:lnSpc>
              </a:pPr>
              <a:t>‹#›</a:t>
            </a:fld>
            <a:endParaRPr spc="5" dirty="0"/>
          </a:p>
        </p:txBody>
      </p:sp>
    </p:spTree>
    <p:extLst>
      <p:ext uri="{BB962C8B-B14F-4D97-AF65-F5344CB8AC3E}">
        <p14:creationId xmlns="" xmlns:p14="http://schemas.microsoft.com/office/powerpoint/2010/main" val="1015331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pPr marL="38100">
                <a:lnSpc>
                  <a:spcPts val="1639"/>
                </a:lnSpc>
              </a:pPr>
              <a:t>‹#›</a:t>
            </a:fld>
            <a:endParaRPr spc="5" dirty="0"/>
          </a:p>
        </p:txBody>
      </p:sp>
    </p:spTree>
    <p:extLst>
      <p:ext uri="{BB962C8B-B14F-4D97-AF65-F5344CB8AC3E}">
        <p14:creationId xmlns="" xmlns:p14="http://schemas.microsoft.com/office/powerpoint/2010/main" val="1266604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pPr marL="38100">
                <a:lnSpc>
                  <a:spcPts val="1639"/>
                </a:lnSpc>
              </a:pPr>
              <a:t>‹#›</a:t>
            </a:fld>
            <a:endParaRPr spc="5" dirty="0"/>
          </a:p>
        </p:txBody>
      </p:sp>
    </p:spTree>
    <p:extLst>
      <p:ext uri="{BB962C8B-B14F-4D97-AF65-F5344CB8AC3E}">
        <p14:creationId xmlns="" xmlns:p14="http://schemas.microsoft.com/office/powerpoint/2010/main" val="3578750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2116-8FD3-4493-92EC-D86006535CED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402E-84A7-443B-8311-A1F91DCC8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900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pPr marL="38100">
                <a:lnSpc>
                  <a:spcPts val="1639"/>
                </a:lnSpc>
              </a:pPr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pPr marL="38100">
                <a:lnSpc>
                  <a:spcPts val="1639"/>
                </a:lnSpc>
              </a:pPr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pPr marL="38100">
                <a:lnSpc>
                  <a:spcPts val="1639"/>
                </a:lnSpc>
              </a:pPr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2116-8FD3-4493-92EC-D86006535CED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402E-84A7-443B-8311-A1F91DCC8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609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2116-8FD3-4493-92EC-D86006535CED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402E-84A7-443B-8311-A1F91DCC8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25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0" y="16779"/>
            <a:ext cx="12192000" cy="1069515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 anchor="ctr">
            <a:noAutofit/>
          </a:bodyPr>
          <a:lstStyle>
            <a:lvl1pPr marL="457189" marR="0" lvl="0" indent="-228594" algn="l" rtl="0">
              <a:spcBef>
                <a:spcPts val="400"/>
              </a:spcBef>
              <a:spcAft>
                <a:spcPts val="0"/>
              </a:spcAft>
              <a:buClr>
                <a:srgbClr val="16164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7" marR="0" lvl="1" indent="-40639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8099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1" marR="0" lvl="5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body" idx="2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  <a:noFill/>
          <a:ln>
            <a:noFill/>
          </a:ln>
        </p:spPr>
        <p:txBody>
          <a:bodyPr spcFirstLastPara="1" lIns="297000" tIns="34275" rIns="68569" bIns="34275">
            <a:noAutofit/>
          </a:bodyPr>
          <a:lstStyle>
            <a:lvl1pPr marL="457189" marR="0" lvl="0" indent="-228594" algn="l" rtl="0">
              <a:spcBef>
                <a:spcPts val="280"/>
              </a:spcBef>
              <a:spcAft>
                <a:spcPts val="0"/>
              </a:spcAft>
              <a:buClr>
                <a:srgbClr val="161645"/>
              </a:buClr>
              <a:buSzPts val="1400"/>
              <a:buFont typeface="Arial"/>
              <a:buNone/>
              <a:defRPr sz="1467" b="0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7" marR="0" lvl="1" indent="-40639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8099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1" marR="0" lvl="5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7037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2116-8FD3-4493-92EC-D8600653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402E-84A7-443B-8311-A1F91DCC86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533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975" y="209425"/>
            <a:ext cx="6278880" cy="975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4748" y="1983148"/>
            <a:ext cx="5994400" cy="2470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80998" y="6440216"/>
            <a:ext cx="159384" cy="218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pPr marL="38100">
                <a:lnSpc>
                  <a:spcPts val="1639"/>
                </a:lnSpc>
              </a:pPr>
              <a:t>‹#›</a:t>
            </a:fld>
            <a:endParaRPr spc="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99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062116-8FD3-4493-92EC-D86006535CED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Bahnschrift Condensed"/>
                <a:ea typeface="+mn-ea"/>
                <a:cs typeface="+mn-cs"/>
              </a:rPr>
              <a:pPr rtl="0"/>
              <a:t>12.01.2024</a:t>
            </a:fld>
            <a:endParaRPr lang="ru-RU" kern="1200">
              <a:solidFill>
                <a:prstClr val="black">
                  <a:tint val="75000"/>
                </a:prstClr>
              </a:solidFill>
              <a:latin typeface="Bahnschrift Condensed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Bahnschrift Condensed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4F2402E-84A7-443B-8311-A1F91DCC86C3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Bahnschrift Condensed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Bahnschrift Condense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57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975" y="209425"/>
            <a:ext cx="6278880" cy="975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4748" y="1983148"/>
            <a:ext cx="5994400" cy="2470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80998" y="6440216"/>
            <a:ext cx="159384" cy="218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pPr marL="38100">
                <a:lnSpc>
                  <a:spcPts val="1639"/>
                </a:lnSpc>
              </a:pPr>
              <a:t>‹#›</a:t>
            </a:fld>
            <a:endParaRPr spc="5" dirty="0"/>
          </a:p>
        </p:txBody>
      </p:sp>
    </p:spTree>
    <p:extLst>
      <p:ext uri="{BB962C8B-B14F-4D97-AF65-F5344CB8AC3E}">
        <p14:creationId xmlns="" xmlns:p14="http://schemas.microsoft.com/office/powerpoint/2010/main" val="115172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png"/><Relationship Id="rId3" Type="http://schemas.openxmlformats.org/officeDocument/2006/relationships/image" Target="../media/image47.jpe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openxmlformats.org/officeDocument/2006/relationships/image" Target="../media/image24.png"/><Relationship Id="rId10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52.jpeg"/><Relationship Id="rId3" Type="http://schemas.openxmlformats.org/officeDocument/2006/relationships/image" Target="../media/image16.png"/><Relationship Id="rId21" Type="http://schemas.openxmlformats.org/officeDocument/2006/relationships/image" Target="../media/image55.png"/><Relationship Id="rId7" Type="http://schemas.openxmlformats.org/officeDocument/2006/relationships/image" Target="../media/image7.png"/><Relationship Id="rId12" Type="http://schemas.openxmlformats.org/officeDocument/2006/relationships/image" Target="../media/image22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0.jpe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49.png"/><Relationship Id="rId10" Type="http://schemas.openxmlformats.org/officeDocument/2006/relationships/image" Target="../media/image20.png"/><Relationship Id="rId19" Type="http://schemas.openxmlformats.org/officeDocument/2006/relationships/image" Target="../media/image53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56.jpe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6.pn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57.jpeg"/><Relationship Id="rId9" Type="http://schemas.openxmlformats.org/officeDocument/2006/relationships/image" Target="../media/image7.pn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24.png"/><Relationship Id="rId3" Type="http://schemas.openxmlformats.org/officeDocument/2006/relationships/image" Target="../media/image58.jpe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11" Type="http://schemas.openxmlformats.org/officeDocument/2006/relationships/image" Target="../media/image7.png"/><Relationship Id="rId5" Type="http://schemas.openxmlformats.org/officeDocument/2006/relationships/image" Target="../media/image60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59.jpe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62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image" Target="../media/image64.jpeg"/><Relationship Id="rId21" Type="http://schemas.openxmlformats.org/officeDocument/2006/relationships/image" Target="../media/image21.png"/><Relationship Id="rId7" Type="http://schemas.openxmlformats.org/officeDocument/2006/relationships/image" Target="../media/image68.jpeg"/><Relationship Id="rId12" Type="http://schemas.openxmlformats.org/officeDocument/2006/relationships/image" Target="../media/image73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24" Type="http://schemas.openxmlformats.org/officeDocument/2006/relationships/image" Target="../media/image24.png"/><Relationship Id="rId5" Type="http://schemas.openxmlformats.org/officeDocument/2006/relationships/image" Target="../media/image66.jpeg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10" Type="http://schemas.openxmlformats.org/officeDocument/2006/relationships/image" Target="../media/image71.jpeg"/><Relationship Id="rId19" Type="http://schemas.openxmlformats.org/officeDocument/2006/relationships/image" Target="../media/image9.png"/><Relationship Id="rId4" Type="http://schemas.openxmlformats.org/officeDocument/2006/relationships/image" Target="../media/image65.jpeg"/><Relationship Id="rId9" Type="http://schemas.openxmlformats.org/officeDocument/2006/relationships/image" Target="../media/image70.jpeg"/><Relationship Id="rId14" Type="http://schemas.openxmlformats.org/officeDocument/2006/relationships/image" Target="../media/image4.png"/><Relationship Id="rId2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jpeg"/><Relationship Id="rId18" Type="http://schemas.openxmlformats.org/officeDocument/2006/relationships/image" Target="../media/image18.png"/><Relationship Id="rId26" Type="http://schemas.openxmlformats.org/officeDocument/2006/relationships/image" Target="../media/image24.png"/><Relationship Id="rId3" Type="http://schemas.openxmlformats.org/officeDocument/2006/relationships/image" Target="../media/image74.jpeg"/><Relationship Id="rId21" Type="http://schemas.openxmlformats.org/officeDocument/2006/relationships/image" Target="../media/image9.png"/><Relationship Id="rId7" Type="http://schemas.openxmlformats.org/officeDocument/2006/relationships/image" Target="../media/image78.jpeg"/><Relationship Id="rId12" Type="http://schemas.openxmlformats.org/officeDocument/2006/relationships/image" Target="../media/image83.jpeg"/><Relationship Id="rId17" Type="http://schemas.openxmlformats.org/officeDocument/2006/relationships/image" Target="../media/image17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11" Type="http://schemas.openxmlformats.org/officeDocument/2006/relationships/image" Target="../media/image82.jpeg"/><Relationship Id="rId24" Type="http://schemas.openxmlformats.org/officeDocument/2006/relationships/image" Target="../media/image22.png"/><Relationship Id="rId5" Type="http://schemas.openxmlformats.org/officeDocument/2006/relationships/image" Target="../media/image76.jpeg"/><Relationship Id="rId15" Type="http://schemas.openxmlformats.org/officeDocument/2006/relationships/image" Target="../media/image16.png"/><Relationship Id="rId23" Type="http://schemas.openxmlformats.org/officeDocument/2006/relationships/image" Target="../media/image21.png"/><Relationship Id="rId10" Type="http://schemas.openxmlformats.org/officeDocument/2006/relationships/image" Target="../media/image81.jpeg"/><Relationship Id="rId19" Type="http://schemas.openxmlformats.org/officeDocument/2006/relationships/image" Target="../media/image7.png"/><Relationship Id="rId4" Type="http://schemas.openxmlformats.org/officeDocument/2006/relationships/image" Target="../media/image75.jpeg"/><Relationship Id="rId9" Type="http://schemas.openxmlformats.org/officeDocument/2006/relationships/image" Target="../media/image80.jpeg"/><Relationship Id="rId14" Type="http://schemas.openxmlformats.org/officeDocument/2006/relationships/image" Target="../media/image85.jpeg"/><Relationship Id="rId2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86.jpe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6.pn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87.png"/><Relationship Id="rId9" Type="http://schemas.openxmlformats.org/officeDocument/2006/relationships/image" Target="../media/image7.png"/><Relationship Id="rId1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7.png"/><Relationship Id="rId18" Type="http://schemas.openxmlformats.org/officeDocument/2006/relationships/image" Target="../media/image22.png"/><Relationship Id="rId3" Type="http://schemas.openxmlformats.org/officeDocument/2006/relationships/image" Target="../media/image88.jpeg"/><Relationship Id="rId7" Type="http://schemas.openxmlformats.org/officeDocument/2006/relationships/image" Target="../media/image90.png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9.png"/><Relationship Id="rId11" Type="http://schemas.openxmlformats.org/officeDocument/2006/relationships/image" Target="../media/image17.png"/><Relationship Id="rId5" Type="http://schemas.openxmlformats.org/officeDocument/2006/relationships/chart" Target="../charts/chart7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image" Target="../media/image23.png"/><Relationship Id="rId4" Type="http://schemas.openxmlformats.org/officeDocument/2006/relationships/chart" Target="../charts/chart6.xml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18" Type="http://schemas.openxmlformats.org/officeDocument/2006/relationships/chart" Target="../charts/chart9.xml"/><Relationship Id="rId26" Type="http://schemas.openxmlformats.org/officeDocument/2006/relationships/image" Target="../media/image101.png"/><Relationship Id="rId3" Type="http://schemas.openxmlformats.org/officeDocument/2006/relationships/image" Target="../media/image92.png"/><Relationship Id="rId21" Type="http://schemas.openxmlformats.org/officeDocument/2006/relationships/image" Target="../media/image96.jpe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openxmlformats.org/officeDocument/2006/relationships/chart" Target="../charts/chart8.xml"/><Relationship Id="rId25" Type="http://schemas.openxmlformats.org/officeDocument/2006/relationships/image" Target="../media/image10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4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99.jpeg"/><Relationship Id="rId5" Type="http://schemas.openxmlformats.org/officeDocument/2006/relationships/image" Target="../media/image16.png"/><Relationship Id="rId15" Type="http://schemas.openxmlformats.org/officeDocument/2006/relationships/image" Target="../media/image23.png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10" Type="http://schemas.openxmlformats.org/officeDocument/2006/relationships/image" Target="../media/image19.png"/><Relationship Id="rId19" Type="http://schemas.openxmlformats.org/officeDocument/2006/relationships/image" Target="../media/image94.png"/><Relationship Id="rId4" Type="http://schemas.openxmlformats.org/officeDocument/2006/relationships/image" Target="../media/image93.jpeg"/><Relationship Id="rId9" Type="http://schemas.openxmlformats.org/officeDocument/2006/relationships/image" Target="../media/image7.png"/><Relationship Id="rId14" Type="http://schemas.openxmlformats.org/officeDocument/2006/relationships/image" Target="../media/image22.png"/><Relationship Id="rId22" Type="http://schemas.openxmlformats.org/officeDocument/2006/relationships/image" Target="../media/image97.png"/><Relationship Id="rId27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chart" Target="../charts/chart1.xml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22.pn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25.jpe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30.jpe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22.pn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chart" Target="../charts/chart2.xml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31.jpe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6.pn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32.jpeg"/><Relationship Id="rId9" Type="http://schemas.openxmlformats.org/officeDocument/2006/relationships/image" Target="../media/image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35.jpe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22.png"/><Relationship Id="rId17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6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chart" Target="../charts/chart3.xml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2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1.xls"/><Relationship Id="rId11" Type="http://schemas.openxmlformats.org/officeDocument/2006/relationships/image" Target="../media/image7.png"/><Relationship Id="rId5" Type="http://schemas.openxmlformats.org/officeDocument/2006/relationships/chart" Target="../charts/chart5.xml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37.jpe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42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22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39.png"/><Relationship Id="rId10" Type="http://schemas.openxmlformats.org/officeDocument/2006/relationships/image" Target="../media/image20.png"/><Relationship Id="rId19" Type="http://schemas.openxmlformats.org/officeDocument/2006/relationships/image" Target="../media/image43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png"/><Relationship Id="rId3" Type="http://schemas.openxmlformats.org/officeDocument/2006/relationships/image" Target="../media/image44.jpe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openxmlformats.org/officeDocument/2006/relationships/image" Target="../media/image24.png"/><Relationship Id="rId10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62800" y="433705"/>
            <a:ext cx="4914265" cy="5990590"/>
            <a:chOff x="7278099" y="496442"/>
            <a:chExt cx="4914265" cy="5990590"/>
          </a:xfrm>
        </p:grpSpPr>
        <p:pic>
          <p:nvPicPr>
            <p:cNvPr id="3" name="object 3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8099" y="558069"/>
              <a:ext cx="4913901" cy="5676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2367" y="496442"/>
              <a:ext cx="3892733" cy="5990041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89503" y="519917"/>
            <a:ext cx="629285" cy="688340"/>
            <a:chOff x="2228689" y="511439"/>
            <a:chExt cx="629285" cy="688340"/>
          </a:xfrm>
        </p:grpSpPr>
        <p:pic>
          <p:nvPicPr>
            <p:cNvPr id="7" name="object 7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6669" y="511439"/>
              <a:ext cx="313690" cy="5727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19120" y="693369"/>
              <a:ext cx="33845" cy="692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673055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22224" y="0"/>
                  </a:moveTo>
                  <a:lnTo>
                    <a:pt x="1435" y="14020"/>
                  </a:lnTo>
                  <a:lnTo>
                    <a:pt x="0" y="16992"/>
                  </a:lnTo>
                  <a:lnTo>
                    <a:pt x="304" y="17500"/>
                  </a:lnTo>
                  <a:lnTo>
                    <a:pt x="520" y="17792"/>
                  </a:lnTo>
                  <a:lnTo>
                    <a:pt x="8039" y="30454"/>
                  </a:lnTo>
                  <a:lnTo>
                    <a:pt x="18580" y="31203"/>
                  </a:lnTo>
                  <a:lnTo>
                    <a:pt x="25742" y="26377"/>
                  </a:lnTo>
                  <a:lnTo>
                    <a:pt x="34353" y="22898"/>
                  </a:lnTo>
                  <a:lnTo>
                    <a:pt x="37325" y="21755"/>
                  </a:lnTo>
                  <a:lnTo>
                    <a:pt x="36906" y="21717"/>
                  </a:lnTo>
                  <a:lnTo>
                    <a:pt x="35648" y="21399"/>
                  </a:lnTo>
                  <a:lnTo>
                    <a:pt x="33286" y="20459"/>
                  </a:lnTo>
                  <a:lnTo>
                    <a:pt x="22910" y="15824"/>
                  </a:lnTo>
                  <a:lnTo>
                    <a:pt x="23228" y="2387"/>
                  </a:lnTo>
                  <a:lnTo>
                    <a:pt x="23329" y="2082"/>
                  </a:lnTo>
                  <a:lnTo>
                    <a:pt x="23274" y="533"/>
                  </a:lnTo>
                  <a:lnTo>
                    <a:pt x="22948" y="177"/>
                  </a:lnTo>
                  <a:lnTo>
                    <a:pt x="22224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2125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419" y="48958"/>
                  </a:moveTo>
                  <a:lnTo>
                    <a:pt x="1054" y="49390"/>
                  </a:lnTo>
                  <a:lnTo>
                    <a:pt x="660" y="49987"/>
                  </a:lnTo>
                  <a:lnTo>
                    <a:pt x="0" y="51092"/>
                  </a:lnTo>
                  <a:lnTo>
                    <a:pt x="9737" y="55077"/>
                  </a:lnTo>
                  <a:lnTo>
                    <a:pt x="19010" y="55954"/>
                  </a:lnTo>
                  <a:lnTo>
                    <a:pt x="26080" y="55276"/>
                  </a:lnTo>
                  <a:lnTo>
                    <a:pt x="29034" y="54635"/>
                  </a:lnTo>
                  <a:lnTo>
                    <a:pt x="32582" y="53149"/>
                  </a:lnTo>
                  <a:lnTo>
                    <a:pt x="15398" y="53136"/>
                  </a:lnTo>
                  <a:lnTo>
                    <a:pt x="8928" y="53098"/>
                  </a:lnTo>
                  <a:lnTo>
                    <a:pt x="2481" y="48996"/>
                  </a:lnTo>
                  <a:lnTo>
                    <a:pt x="639" y="48983"/>
                  </a:lnTo>
                  <a:lnTo>
                    <a:pt x="419" y="48958"/>
                  </a:lnTo>
                  <a:close/>
                </a:path>
                <a:path w="99694" h="56515">
                  <a:moveTo>
                    <a:pt x="33993" y="52565"/>
                  </a:moveTo>
                  <a:lnTo>
                    <a:pt x="23088" y="52565"/>
                  </a:lnTo>
                  <a:lnTo>
                    <a:pt x="17627" y="53149"/>
                  </a:lnTo>
                  <a:lnTo>
                    <a:pt x="32582" y="53149"/>
                  </a:lnTo>
                  <a:lnTo>
                    <a:pt x="33993" y="52565"/>
                  </a:lnTo>
                  <a:close/>
                </a:path>
                <a:path w="99694" h="56515">
                  <a:moveTo>
                    <a:pt x="17749" y="53136"/>
                  </a:moveTo>
                  <a:close/>
                </a:path>
                <a:path w="99694" h="56515">
                  <a:moveTo>
                    <a:pt x="51828" y="0"/>
                  </a:moveTo>
                  <a:lnTo>
                    <a:pt x="50101" y="952"/>
                  </a:lnTo>
                  <a:lnTo>
                    <a:pt x="37906" y="4600"/>
                  </a:lnTo>
                  <a:lnTo>
                    <a:pt x="31548" y="7894"/>
                  </a:lnTo>
                  <a:lnTo>
                    <a:pt x="28964" y="12705"/>
                  </a:lnTo>
                  <a:lnTo>
                    <a:pt x="28092" y="20904"/>
                  </a:lnTo>
                  <a:lnTo>
                    <a:pt x="21497" y="35381"/>
                  </a:lnTo>
                  <a:lnTo>
                    <a:pt x="14197" y="43786"/>
                  </a:lnTo>
                  <a:lnTo>
                    <a:pt x="7427" y="47757"/>
                  </a:lnTo>
                  <a:lnTo>
                    <a:pt x="2425" y="48933"/>
                  </a:lnTo>
                  <a:lnTo>
                    <a:pt x="9524" y="53098"/>
                  </a:lnTo>
                  <a:lnTo>
                    <a:pt x="17749" y="53136"/>
                  </a:lnTo>
                  <a:lnTo>
                    <a:pt x="23088" y="52565"/>
                  </a:lnTo>
                  <a:lnTo>
                    <a:pt x="33993" y="52565"/>
                  </a:lnTo>
                  <a:lnTo>
                    <a:pt x="50520" y="31584"/>
                  </a:lnTo>
                  <a:lnTo>
                    <a:pt x="51059" y="29730"/>
                  </a:lnTo>
                  <a:lnTo>
                    <a:pt x="51625" y="28244"/>
                  </a:lnTo>
                  <a:lnTo>
                    <a:pt x="52053" y="28244"/>
                  </a:lnTo>
                  <a:lnTo>
                    <a:pt x="52933" y="26555"/>
                  </a:lnTo>
                  <a:lnTo>
                    <a:pt x="53884" y="23850"/>
                  </a:lnTo>
                  <a:lnTo>
                    <a:pt x="54038" y="23482"/>
                  </a:lnTo>
                  <a:lnTo>
                    <a:pt x="60439" y="13703"/>
                  </a:lnTo>
                  <a:lnTo>
                    <a:pt x="72389" y="11976"/>
                  </a:lnTo>
                  <a:lnTo>
                    <a:pt x="73926" y="11658"/>
                  </a:lnTo>
                  <a:lnTo>
                    <a:pt x="78730" y="11658"/>
                  </a:lnTo>
                  <a:lnTo>
                    <a:pt x="76551" y="9258"/>
                  </a:lnTo>
                  <a:lnTo>
                    <a:pt x="70281" y="9258"/>
                  </a:lnTo>
                  <a:lnTo>
                    <a:pt x="61252" y="6324"/>
                  </a:lnTo>
                  <a:lnTo>
                    <a:pt x="53873" y="1752"/>
                  </a:lnTo>
                  <a:lnTo>
                    <a:pt x="51828" y="0"/>
                  </a:lnTo>
                  <a:close/>
                </a:path>
                <a:path w="99694" h="56515">
                  <a:moveTo>
                    <a:pt x="1663" y="48475"/>
                  </a:moveTo>
                  <a:lnTo>
                    <a:pt x="1320" y="48983"/>
                  </a:lnTo>
                  <a:lnTo>
                    <a:pt x="749" y="48996"/>
                  </a:lnTo>
                  <a:lnTo>
                    <a:pt x="2481" y="48996"/>
                  </a:lnTo>
                  <a:lnTo>
                    <a:pt x="1663" y="48475"/>
                  </a:lnTo>
                  <a:close/>
                </a:path>
                <a:path w="99694" h="56515">
                  <a:moveTo>
                    <a:pt x="78730" y="11658"/>
                  </a:moveTo>
                  <a:lnTo>
                    <a:pt x="73926" y="11658"/>
                  </a:lnTo>
                  <a:lnTo>
                    <a:pt x="74739" y="11836"/>
                  </a:lnTo>
                  <a:lnTo>
                    <a:pt x="75323" y="12471"/>
                  </a:lnTo>
                  <a:lnTo>
                    <a:pt x="75222" y="13436"/>
                  </a:lnTo>
                  <a:lnTo>
                    <a:pt x="75031" y="14071"/>
                  </a:lnTo>
                  <a:lnTo>
                    <a:pt x="74688" y="28384"/>
                  </a:lnTo>
                  <a:lnTo>
                    <a:pt x="86537" y="32727"/>
                  </a:lnTo>
                  <a:lnTo>
                    <a:pt x="88823" y="33705"/>
                  </a:lnTo>
                  <a:lnTo>
                    <a:pt x="90919" y="33731"/>
                  </a:lnTo>
                  <a:lnTo>
                    <a:pt x="96164" y="31102"/>
                  </a:lnTo>
                  <a:lnTo>
                    <a:pt x="96296" y="30568"/>
                  </a:lnTo>
                  <a:lnTo>
                    <a:pt x="90373" y="30568"/>
                  </a:lnTo>
                  <a:lnTo>
                    <a:pt x="89179" y="30518"/>
                  </a:lnTo>
                  <a:lnTo>
                    <a:pt x="87600" y="29845"/>
                  </a:lnTo>
                  <a:lnTo>
                    <a:pt x="77812" y="26174"/>
                  </a:lnTo>
                  <a:lnTo>
                    <a:pt x="78029" y="17399"/>
                  </a:lnTo>
                  <a:lnTo>
                    <a:pt x="78041" y="14782"/>
                  </a:lnTo>
                  <a:lnTo>
                    <a:pt x="78892" y="11836"/>
                  </a:lnTo>
                  <a:lnTo>
                    <a:pt x="78730" y="11658"/>
                  </a:lnTo>
                  <a:close/>
                </a:path>
                <a:path w="99694" h="56515">
                  <a:moveTo>
                    <a:pt x="96856" y="17424"/>
                  </a:moveTo>
                  <a:lnTo>
                    <a:pt x="91503" y="17424"/>
                  </a:lnTo>
                  <a:lnTo>
                    <a:pt x="92990" y="17729"/>
                  </a:lnTo>
                  <a:lnTo>
                    <a:pt x="95453" y="20497"/>
                  </a:lnTo>
                  <a:lnTo>
                    <a:pt x="94825" y="23926"/>
                  </a:lnTo>
                  <a:lnTo>
                    <a:pt x="94699" y="24523"/>
                  </a:lnTo>
                  <a:lnTo>
                    <a:pt x="94340" y="25717"/>
                  </a:lnTo>
                  <a:lnTo>
                    <a:pt x="94094" y="26708"/>
                  </a:lnTo>
                  <a:lnTo>
                    <a:pt x="93141" y="29184"/>
                  </a:lnTo>
                  <a:lnTo>
                    <a:pt x="90373" y="30568"/>
                  </a:lnTo>
                  <a:lnTo>
                    <a:pt x="96296" y="30568"/>
                  </a:lnTo>
                  <a:lnTo>
                    <a:pt x="97291" y="26555"/>
                  </a:lnTo>
                  <a:lnTo>
                    <a:pt x="99161" y="20078"/>
                  </a:lnTo>
                  <a:lnTo>
                    <a:pt x="96856" y="17424"/>
                  </a:lnTo>
                  <a:close/>
                </a:path>
                <a:path w="99694" h="56515">
                  <a:moveTo>
                    <a:pt x="52053" y="28244"/>
                  </a:moveTo>
                  <a:lnTo>
                    <a:pt x="51625" y="28244"/>
                  </a:lnTo>
                  <a:lnTo>
                    <a:pt x="51274" y="29184"/>
                  </a:lnTo>
                  <a:lnTo>
                    <a:pt x="50863" y="30530"/>
                  </a:lnTo>
                  <a:lnTo>
                    <a:pt x="52053" y="28244"/>
                  </a:lnTo>
                  <a:close/>
                </a:path>
                <a:path w="99694" h="56515">
                  <a:moveTo>
                    <a:pt x="92151" y="14211"/>
                  </a:moveTo>
                  <a:lnTo>
                    <a:pt x="88836" y="14719"/>
                  </a:lnTo>
                  <a:lnTo>
                    <a:pt x="88260" y="14871"/>
                  </a:lnTo>
                  <a:lnTo>
                    <a:pt x="85839" y="15595"/>
                  </a:lnTo>
                  <a:lnTo>
                    <a:pt x="84099" y="17399"/>
                  </a:lnTo>
                  <a:lnTo>
                    <a:pt x="80429" y="17945"/>
                  </a:lnTo>
                  <a:lnTo>
                    <a:pt x="78358" y="18110"/>
                  </a:lnTo>
                  <a:lnTo>
                    <a:pt x="78930" y="21450"/>
                  </a:lnTo>
                  <a:lnTo>
                    <a:pt x="80340" y="23926"/>
                  </a:lnTo>
                  <a:lnTo>
                    <a:pt x="81902" y="25717"/>
                  </a:lnTo>
                  <a:lnTo>
                    <a:pt x="85940" y="25349"/>
                  </a:lnTo>
                  <a:lnTo>
                    <a:pt x="85636" y="25044"/>
                  </a:lnTo>
                  <a:lnTo>
                    <a:pt x="85229" y="24523"/>
                  </a:lnTo>
                  <a:lnTo>
                    <a:pt x="86296" y="23850"/>
                  </a:lnTo>
                  <a:lnTo>
                    <a:pt x="85483" y="22580"/>
                  </a:lnTo>
                  <a:lnTo>
                    <a:pt x="85255" y="21513"/>
                  </a:lnTo>
                  <a:lnTo>
                    <a:pt x="86220" y="18986"/>
                  </a:lnTo>
                  <a:lnTo>
                    <a:pt x="88711" y="17945"/>
                  </a:lnTo>
                  <a:lnTo>
                    <a:pt x="89347" y="17767"/>
                  </a:lnTo>
                  <a:lnTo>
                    <a:pt x="91503" y="17424"/>
                  </a:lnTo>
                  <a:lnTo>
                    <a:pt x="96856" y="17424"/>
                  </a:lnTo>
                  <a:lnTo>
                    <a:pt x="94640" y="14871"/>
                  </a:lnTo>
                  <a:lnTo>
                    <a:pt x="92151" y="14211"/>
                  </a:lnTo>
                  <a:close/>
                </a:path>
                <a:path w="99694" h="56515">
                  <a:moveTo>
                    <a:pt x="78099" y="14581"/>
                  </a:moveTo>
                  <a:lnTo>
                    <a:pt x="78041" y="14782"/>
                  </a:lnTo>
                  <a:lnTo>
                    <a:pt x="78099" y="14581"/>
                  </a:lnTo>
                  <a:close/>
                </a:path>
                <a:path w="99694" h="56515">
                  <a:moveTo>
                    <a:pt x="78162" y="14363"/>
                  </a:moveTo>
                  <a:lnTo>
                    <a:pt x="78099" y="14581"/>
                  </a:lnTo>
                  <a:lnTo>
                    <a:pt x="78162" y="14363"/>
                  </a:lnTo>
                  <a:close/>
                </a:path>
                <a:path w="99694" h="56515">
                  <a:moveTo>
                    <a:pt x="74282" y="8432"/>
                  </a:moveTo>
                  <a:lnTo>
                    <a:pt x="71843" y="8953"/>
                  </a:lnTo>
                  <a:lnTo>
                    <a:pt x="71259" y="9042"/>
                  </a:lnTo>
                  <a:lnTo>
                    <a:pt x="70281" y="9258"/>
                  </a:lnTo>
                  <a:lnTo>
                    <a:pt x="76551" y="9258"/>
                  </a:lnTo>
                  <a:lnTo>
                    <a:pt x="76136" y="8801"/>
                  </a:lnTo>
                  <a:lnTo>
                    <a:pt x="74282" y="8432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00616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8966" y="15722"/>
                  </a:moveTo>
                  <a:lnTo>
                    <a:pt x="8382" y="15595"/>
                  </a:lnTo>
                  <a:lnTo>
                    <a:pt x="7785" y="15405"/>
                  </a:lnTo>
                  <a:lnTo>
                    <a:pt x="7162" y="15138"/>
                  </a:lnTo>
                  <a:lnTo>
                    <a:pt x="3251" y="13703"/>
                  </a:lnTo>
                  <a:lnTo>
                    <a:pt x="0" y="9829"/>
                  </a:lnTo>
                  <a:lnTo>
                    <a:pt x="1612" y="11950"/>
                  </a:lnTo>
                  <a:lnTo>
                    <a:pt x="5067" y="15773"/>
                  </a:lnTo>
                  <a:lnTo>
                    <a:pt x="8966" y="15722"/>
                  </a:lnTo>
                  <a:close/>
                </a:path>
                <a:path w="16510" h="15875">
                  <a:moveTo>
                    <a:pt x="16040" y="3187"/>
                  </a:moveTo>
                  <a:lnTo>
                    <a:pt x="11963" y="0"/>
                  </a:lnTo>
                  <a:lnTo>
                    <a:pt x="11036" y="12"/>
                  </a:lnTo>
                  <a:lnTo>
                    <a:pt x="9982" y="177"/>
                  </a:lnTo>
                  <a:lnTo>
                    <a:pt x="9258" y="393"/>
                  </a:lnTo>
                  <a:lnTo>
                    <a:pt x="6858" y="1397"/>
                  </a:lnTo>
                  <a:lnTo>
                    <a:pt x="5892" y="3924"/>
                  </a:lnTo>
                  <a:lnTo>
                    <a:pt x="6121" y="4991"/>
                  </a:lnTo>
                  <a:lnTo>
                    <a:pt x="6934" y="6261"/>
                  </a:lnTo>
                  <a:lnTo>
                    <a:pt x="5359" y="7264"/>
                  </a:lnTo>
                  <a:lnTo>
                    <a:pt x="5638" y="7632"/>
                  </a:lnTo>
                  <a:lnTo>
                    <a:pt x="4584" y="7759"/>
                  </a:lnTo>
                  <a:lnTo>
                    <a:pt x="4343" y="7912"/>
                  </a:lnTo>
                  <a:lnTo>
                    <a:pt x="2451" y="8026"/>
                  </a:lnTo>
                  <a:lnTo>
                    <a:pt x="5041" y="11061"/>
                  </a:lnTo>
                  <a:lnTo>
                    <a:pt x="8077" y="12192"/>
                  </a:lnTo>
                  <a:lnTo>
                    <a:pt x="9715" y="12890"/>
                  </a:lnTo>
                  <a:lnTo>
                    <a:pt x="10998" y="12979"/>
                  </a:lnTo>
                  <a:lnTo>
                    <a:pt x="13779" y="11595"/>
                  </a:lnTo>
                  <a:lnTo>
                    <a:pt x="14732" y="9118"/>
                  </a:lnTo>
                  <a:lnTo>
                    <a:pt x="15354" y="6858"/>
                  </a:lnTo>
                  <a:lnTo>
                    <a:pt x="16040" y="3187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2397" y="666851"/>
              <a:ext cx="12280" cy="127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9644" y="610693"/>
              <a:ext cx="239269" cy="55758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548255" y="1092783"/>
              <a:ext cx="138430" cy="107314"/>
            </a:xfrm>
            <a:custGeom>
              <a:avLst/>
              <a:gdLst/>
              <a:ahLst/>
              <a:cxnLst/>
              <a:rect l="l" t="t" r="r" b="b"/>
              <a:pathLst>
                <a:path w="138430" h="107315">
                  <a:moveTo>
                    <a:pt x="39662" y="65532"/>
                  </a:moveTo>
                  <a:lnTo>
                    <a:pt x="39408" y="65633"/>
                  </a:lnTo>
                  <a:lnTo>
                    <a:pt x="39662" y="65532"/>
                  </a:lnTo>
                  <a:close/>
                </a:path>
                <a:path w="138430" h="107315">
                  <a:moveTo>
                    <a:pt x="94475" y="99415"/>
                  </a:moveTo>
                  <a:lnTo>
                    <a:pt x="94005" y="96596"/>
                  </a:lnTo>
                  <a:lnTo>
                    <a:pt x="82740" y="91719"/>
                  </a:lnTo>
                  <a:lnTo>
                    <a:pt x="74968" y="87261"/>
                  </a:lnTo>
                  <a:lnTo>
                    <a:pt x="70472" y="84010"/>
                  </a:lnTo>
                  <a:lnTo>
                    <a:pt x="69011" y="82753"/>
                  </a:lnTo>
                  <a:lnTo>
                    <a:pt x="61239" y="77101"/>
                  </a:lnTo>
                  <a:lnTo>
                    <a:pt x="60363" y="76466"/>
                  </a:lnTo>
                  <a:lnTo>
                    <a:pt x="54394" y="77101"/>
                  </a:lnTo>
                  <a:lnTo>
                    <a:pt x="51752" y="76047"/>
                  </a:lnTo>
                  <a:lnTo>
                    <a:pt x="49504" y="74803"/>
                  </a:lnTo>
                  <a:lnTo>
                    <a:pt x="47599" y="73482"/>
                  </a:lnTo>
                  <a:lnTo>
                    <a:pt x="32804" y="73406"/>
                  </a:lnTo>
                  <a:lnTo>
                    <a:pt x="20218" y="70878"/>
                  </a:lnTo>
                  <a:lnTo>
                    <a:pt x="15544" y="69278"/>
                  </a:lnTo>
                  <a:lnTo>
                    <a:pt x="11468" y="67894"/>
                  </a:lnTo>
                  <a:lnTo>
                    <a:pt x="8191" y="66446"/>
                  </a:lnTo>
                  <a:lnTo>
                    <a:pt x="4267" y="69278"/>
                  </a:lnTo>
                  <a:lnTo>
                    <a:pt x="12" y="67945"/>
                  </a:lnTo>
                  <a:lnTo>
                    <a:pt x="11633" y="76936"/>
                  </a:lnTo>
                  <a:lnTo>
                    <a:pt x="22161" y="78193"/>
                  </a:lnTo>
                  <a:lnTo>
                    <a:pt x="34429" y="82448"/>
                  </a:lnTo>
                  <a:lnTo>
                    <a:pt x="39611" y="94386"/>
                  </a:lnTo>
                  <a:lnTo>
                    <a:pt x="47320" y="106972"/>
                  </a:lnTo>
                  <a:lnTo>
                    <a:pt x="52349" y="104927"/>
                  </a:lnTo>
                  <a:lnTo>
                    <a:pt x="64465" y="101612"/>
                  </a:lnTo>
                  <a:lnTo>
                    <a:pt x="74422" y="99987"/>
                  </a:lnTo>
                  <a:lnTo>
                    <a:pt x="81153" y="99466"/>
                  </a:lnTo>
                  <a:lnTo>
                    <a:pt x="83629" y="99415"/>
                  </a:lnTo>
                  <a:lnTo>
                    <a:pt x="94475" y="99415"/>
                  </a:lnTo>
                  <a:close/>
                </a:path>
                <a:path w="138430" h="107315">
                  <a:moveTo>
                    <a:pt x="109677" y="21996"/>
                  </a:moveTo>
                  <a:lnTo>
                    <a:pt x="108851" y="18707"/>
                  </a:lnTo>
                  <a:lnTo>
                    <a:pt x="108254" y="16344"/>
                  </a:lnTo>
                  <a:lnTo>
                    <a:pt x="102768" y="14528"/>
                  </a:lnTo>
                  <a:lnTo>
                    <a:pt x="105422" y="4635"/>
                  </a:lnTo>
                  <a:lnTo>
                    <a:pt x="106667" y="0"/>
                  </a:lnTo>
                  <a:lnTo>
                    <a:pt x="96037" y="4635"/>
                  </a:lnTo>
                  <a:lnTo>
                    <a:pt x="93891" y="4584"/>
                  </a:lnTo>
                  <a:lnTo>
                    <a:pt x="89776" y="5372"/>
                  </a:lnTo>
                  <a:lnTo>
                    <a:pt x="87172" y="8394"/>
                  </a:lnTo>
                  <a:lnTo>
                    <a:pt x="89395" y="14528"/>
                  </a:lnTo>
                  <a:lnTo>
                    <a:pt x="89496" y="16344"/>
                  </a:lnTo>
                  <a:lnTo>
                    <a:pt x="89141" y="22644"/>
                  </a:lnTo>
                  <a:lnTo>
                    <a:pt x="98628" y="18707"/>
                  </a:lnTo>
                  <a:lnTo>
                    <a:pt x="102501" y="19710"/>
                  </a:lnTo>
                  <a:lnTo>
                    <a:pt x="104368" y="22707"/>
                  </a:lnTo>
                  <a:lnTo>
                    <a:pt x="106311" y="22009"/>
                  </a:lnTo>
                  <a:lnTo>
                    <a:pt x="109677" y="21996"/>
                  </a:lnTo>
                  <a:close/>
                </a:path>
                <a:path w="138430" h="107315">
                  <a:moveTo>
                    <a:pt x="138023" y="59182"/>
                  </a:moveTo>
                  <a:lnTo>
                    <a:pt x="126695" y="59499"/>
                  </a:lnTo>
                  <a:lnTo>
                    <a:pt x="125907" y="51371"/>
                  </a:lnTo>
                  <a:lnTo>
                    <a:pt x="119138" y="47904"/>
                  </a:lnTo>
                  <a:lnTo>
                    <a:pt x="113474" y="47396"/>
                  </a:lnTo>
                  <a:lnTo>
                    <a:pt x="111379" y="47218"/>
                  </a:lnTo>
                  <a:lnTo>
                    <a:pt x="107683" y="47396"/>
                  </a:lnTo>
                  <a:lnTo>
                    <a:pt x="107759" y="42214"/>
                  </a:lnTo>
                  <a:lnTo>
                    <a:pt x="107835" y="37807"/>
                  </a:lnTo>
                  <a:lnTo>
                    <a:pt x="98717" y="37807"/>
                  </a:lnTo>
                  <a:lnTo>
                    <a:pt x="94627" y="37338"/>
                  </a:lnTo>
                  <a:lnTo>
                    <a:pt x="90385" y="39535"/>
                  </a:lnTo>
                  <a:lnTo>
                    <a:pt x="87033" y="42214"/>
                  </a:lnTo>
                  <a:lnTo>
                    <a:pt x="82575" y="40208"/>
                  </a:lnTo>
                  <a:lnTo>
                    <a:pt x="80276" y="38836"/>
                  </a:lnTo>
                  <a:lnTo>
                    <a:pt x="78841" y="41262"/>
                  </a:lnTo>
                  <a:lnTo>
                    <a:pt x="76708" y="43853"/>
                  </a:lnTo>
                  <a:lnTo>
                    <a:pt x="73609" y="45605"/>
                  </a:lnTo>
                  <a:lnTo>
                    <a:pt x="64338" y="51435"/>
                  </a:lnTo>
                  <a:lnTo>
                    <a:pt x="63500" y="59499"/>
                  </a:lnTo>
                  <a:lnTo>
                    <a:pt x="63385" y="63042"/>
                  </a:lnTo>
                  <a:lnTo>
                    <a:pt x="63207" y="64033"/>
                  </a:lnTo>
                  <a:lnTo>
                    <a:pt x="66306" y="67449"/>
                  </a:lnTo>
                  <a:lnTo>
                    <a:pt x="70421" y="66725"/>
                  </a:lnTo>
                  <a:lnTo>
                    <a:pt x="70789" y="78308"/>
                  </a:lnTo>
                  <a:lnTo>
                    <a:pt x="74663" y="83375"/>
                  </a:lnTo>
                  <a:lnTo>
                    <a:pt x="79121" y="84531"/>
                  </a:lnTo>
                  <a:lnTo>
                    <a:pt x="81267" y="84340"/>
                  </a:lnTo>
                  <a:lnTo>
                    <a:pt x="91948" y="93345"/>
                  </a:lnTo>
                  <a:lnTo>
                    <a:pt x="99225" y="93992"/>
                  </a:lnTo>
                  <a:lnTo>
                    <a:pt x="103365" y="90957"/>
                  </a:lnTo>
                  <a:lnTo>
                    <a:pt x="104686" y="88900"/>
                  </a:lnTo>
                  <a:lnTo>
                    <a:pt x="105943" y="84645"/>
                  </a:lnTo>
                  <a:lnTo>
                    <a:pt x="105638" y="84340"/>
                  </a:lnTo>
                  <a:lnTo>
                    <a:pt x="102958" y="81661"/>
                  </a:lnTo>
                  <a:lnTo>
                    <a:pt x="112077" y="81826"/>
                  </a:lnTo>
                  <a:lnTo>
                    <a:pt x="112141" y="81661"/>
                  </a:lnTo>
                  <a:lnTo>
                    <a:pt x="114122" y="76949"/>
                  </a:lnTo>
                  <a:lnTo>
                    <a:pt x="128663" y="77444"/>
                  </a:lnTo>
                  <a:lnTo>
                    <a:pt x="129641" y="76949"/>
                  </a:lnTo>
                  <a:lnTo>
                    <a:pt x="135686" y="73926"/>
                  </a:lnTo>
                  <a:lnTo>
                    <a:pt x="137896" y="69519"/>
                  </a:lnTo>
                  <a:lnTo>
                    <a:pt x="138010" y="67449"/>
                  </a:lnTo>
                  <a:lnTo>
                    <a:pt x="138023" y="66725"/>
                  </a:lnTo>
                  <a:lnTo>
                    <a:pt x="138023" y="59499"/>
                  </a:lnTo>
                  <a:lnTo>
                    <a:pt x="138023" y="59182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53347" y="1096479"/>
              <a:ext cx="156210" cy="97790"/>
            </a:xfrm>
            <a:custGeom>
              <a:avLst/>
              <a:gdLst/>
              <a:ahLst/>
              <a:cxnLst/>
              <a:rect l="l" t="t" r="r" b="b"/>
              <a:pathLst>
                <a:path w="156210" h="97790">
                  <a:moveTo>
                    <a:pt x="78854" y="91643"/>
                  </a:moveTo>
                  <a:lnTo>
                    <a:pt x="49771" y="78752"/>
                  </a:lnTo>
                  <a:lnTo>
                    <a:pt x="42240" y="73647"/>
                  </a:lnTo>
                  <a:lnTo>
                    <a:pt x="35814" y="71120"/>
                  </a:lnTo>
                  <a:lnTo>
                    <a:pt x="32969" y="70129"/>
                  </a:lnTo>
                  <a:lnTo>
                    <a:pt x="24599" y="69786"/>
                  </a:lnTo>
                  <a:lnTo>
                    <a:pt x="17018" y="67894"/>
                  </a:lnTo>
                  <a:lnTo>
                    <a:pt x="11595" y="66103"/>
                  </a:lnTo>
                  <a:lnTo>
                    <a:pt x="8102" y="65239"/>
                  </a:lnTo>
                  <a:lnTo>
                    <a:pt x="4826" y="64071"/>
                  </a:lnTo>
                  <a:lnTo>
                    <a:pt x="2476" y="63157"/>
                  </a:lnTo>
                  <a:lnTo>
                    <a:pt x="1930" y="63461"/>
                  </a:lnTo>
                  <a:lnTo>
                    <a:pt x="1066" y="63893"/>
                  </a:lnTo>
                  <a:lnTo>
                    <a:pt x="0" y="64211"/>
                  </a:lnTo>
                  <a:lnTo>
                    <a:pt x="11811" y="69748"/>
                  </a:lnTo>
                  <a:lnTo>
                    <a:pt x="21640" y="70739"/>
                  </a:lnTo>
                  <a:lnTo>
                    <a:pt x="33274" y="75450"/>
                  </a:lnTo>
                  <a:lnTo>
                    <a:pt x="42075" y="95567"/>
                  </a:lnTo>
                  <a:lnTo>
                    <a:pt x="45212" y="97777"/>
                  </a:lnTo>
                  <a:lnTo>
                    <a:pt x="42227" y="86931"/>
                  </a:lnTo>
                  <a:lnTo>
                    <a:pt x="48996" y="87083"/>
                  </a:lnTo>
                  <a:lnTo>
                    <a:pt x="61087" y="88265"/>
                  </a:lnTo>
                  <a:lnTo>
                    <a:pt x="70523" y="89776"/>
                  </a:lnTo>
                  <a:lnTo>
                    <a:pt x="76657" y="91084"/>
                  </a:lnTo>
                  <a:lnTo>
                    <a:pt x="78854" y="91643"/>
                  </a:lnTo>
                  <a:close/>
                </a:path>
                <a:path w="156210" h="97790">
                  <a:moveTo>
                    <a:pt x="95986" y="101"/>
                  </a:moveTo>
                  <a:lnTo>
                    <a:pt x="91859" y="1778"/>
                  </a:lnTo>
                  <a:lnTo>
                    <a:pt x="91109" y="7988"/>
                  </a:lnTo>
                  <a:lnTo>
                    <a:pt x="87045" y="10807"/>
                  </a:lnTo>
                  <a:lnTo>
                    <a:pt x="84747" y="15354"/>
                  </a:lnTo>
                  <a:lnTo>
                    <a:pt x="90576" y="13589"/>
                  </a:lnTo>
                  <a:lnTo>
                    <a:pt x="94043" y="12636"/>
                  </a:lnTo>
                  <a:lnTo>
                    <a:pt x="95758" y="5778"/>
                  </a:lnTo>
                  <a:lnTo>
                    <a:pt x="95986" y="101"/>
                  </a:lnTo>
                  <a:close/>
                </a:path>
                <a:path w="156210" h="97790">
                  <a:moveTo>
                    <a:pt x="99593" y="85204"/>
                  </a:moveTo>
                  <a:lnTo>
                    <a:pt x="93624" y="81432"/>
                  </a:lnTo>
                  <a:lnTo>
                    <a:pt x="87020" y="75768"/>
                  </a:lnTo>
                  <a:lnTo>
                    <a:pt x="82308" y="74510"/>
                  </a:lnTo>
                  <a:lnTo>
                    <a:pt x="85445" y="87718"/>
                  </a:lnTo>
                  <a:lnTo>
                    <a:pt x="94564" y="86779"/>
                  </a:lnTo>
                  <a:lnTo>
                    <a:pt x="99593" y="85204"/>
                  </a:lnTo>
                  <a:close/>
                </a:path>
                <a:path w="156210" h="97790">
                  <a:moveTo>
                    <a:pt x="112306" y="22301"/>
                  </a:moveTo>
                  <a:lnTo>
                    <a:pt x="82550" y="22301"/>
                  </a:lnTo>
                  <a:lnTo>
                    <a:pt x="76695" y="22301"/>
                  </a:lnTo>
                  <a:lnTo>
                    <a:pt x="77609" y="23774"/>
                  </a:lnTo>
                  <a:lnTo>
                    <a:pt x="78193" y="25412"/>
                  </a:lnTo>
                  <a:lnTo>
                    <a:pt x="78117" y="27076"/>
                  </a:lnTo>
                  <a:lnTo>
                    <a:pt x="101257" y="24536"/>
                  </a:lnTo>
                  <a:lnTo>
                    <a:pt x="112306" y="22301"/>
                  </a:lnTo>
                  <a:close/>
                </a:path>
                <a:path w="156210" h="97790">
                  <a:moveTo>
                    <a:pt x="129463" y="61785"/>
                  </a:moveTo>
                  <a:lnTo>
                    <a:pt x="127101" y="55816"/>
                  </a:lnTo>
                  <a:lnTo>
                    <a:pt x="121132" y="58166"/>
                  </a:lnTo>
                  <a:lnTo>
                    <a:pt x="126949" y="60680"/>
                  </a:lnTo>
                  <a:lnTo>
                    <a:pt x="125539" y="63982"/>
                  </a:lnTo>
                  <a:lnTo>
                    <a:pt x="85356" y="51854"/>
                  </a:lnTo>
                  <a:lnTo>
                    <a:pt x="84442" y="51092"/>
                  </a:lnTo>
                  <a:lnTo>
                    <a:pt x="83870" y="50622"/>
                  </a:lnTo>
                  <a:lnTo>
                    <a:pt x="74917" y="44335"/>
                  </a:lnTo>
                  <a:lnTo>
                    <a:pt x="70662" y="40881"/>
                  </a:lnTo>
                  <a:lnTo>
                    <a:pt x="85293" y="39928"/>
                  </a:lnTo>
                  <a:lnTo>
                    <a:pt x="94881" y="42608"/>
                  </a:lnTo>
                  <a:lnTo>
                    <a:pt x="87490" y="44335"/>
                  </a:lnTo>
                  <a:lnTo>
                    <a:pt x="86080" y="47790"/>
                  </a:lnTo>
                  <a:lnTo>
                    <a:pt x="88747" y="51092"/>
                  </a:lnTo>
                  <a:lnTo>
                    <a:pt x="92202" y="52197"/>
                  </a:lnTo>
                  <a:lnTo>
                    <a:pt x="104787" y="47485"/>
                  </a:lnTo>
                  <a:lnTo>
                    <a:pt x="113271" y="51092"/>
                  </a:lnTo>
                  <a:lnTo>
                    <a:pt x="107454" y="57696"/>
                  </a:lnTo>
                  <a:lnTo>
                    <a:pt x="100063" y="57543"/>
                  </a:lnTo>
                  <a:lnTo>
                    <a:pt x="113118" y="59893"/>
                  </a:lnTo>
                  <a:lnTo>
                    <a:pt x="116420" y="57696"/>
                  </a:lnTo>
                  <a:lnTo>
                    <a:pt x="119710" y="55499"/>
                  </a:lnTo>
                  <a:lnTo>
                    <a:pt x="126479" y="50622"/>
                  </a:lnTo>
                  <a:lnTo>
                    <a:pt x="118160" y="47485"/>
                  </a:lnTo>
                  <a:lnTo>
                    <a:pt x="115633" y="46532"/>
                  </a:lnTo>
                  <a:lnTo>
                    <a:pt x="115112" y="46380"/>
                  </a:lnTo>
                  <a:lnTo>
                    <a:pt x="103835" y="43078"/>
                  </a:lnTo>
                  <a:lnTo>
                    <a:pt x="99745" y="46380"/>
                  </a:lnTo>
                  <a:lnTo>
                    <a:pt x="102425" y="40246"/>
                  </a:lnTo>
                  <a:lnTo>
                    <a:pt x="101866" y="39928"/>
                  </a:lnTo>
                  <a:lnTo>
                    <a:pt x="101473" y="39700"/>
                  </a:lnTo>
                  <a:lnTo>
                    <a:pt x="95821" y="36474"/>
                  </a:lnTo>
                  <a:lnTo>
                    <a:pt x="86855" y="35534"/>
                  </a:lnTo>
                  <a:lnTo>
                    <a:pt x="82613" y="38366"/>
                  </a:lnTo>
                  <a:lnTo>
                    <a:pt x="78689" y="39700"/>
                  </a:lnTo>
                  <a:lnTo>
                    <a:pt x="75552" y="38773"/>
                  </a:lnTo>
                  <a:lnTo>
                    <a:pt x="73482" y="37604"/>
                  </a:lnTo>
                  <a:lnTo>
                    <a:pt x="72199" y="39217"/>
                  </a:lnTo>
                  <a:lnTo>
                    <a:pt x="70561" y="40754"/>
                  </a:lnTo>
                  <a:lnTo>
                    <a:pt x="68503" y="41922"/>
                  </a:lnTo>
                  <a:lnTo>
                    <a:pt x="68199" y="42113"/>
                  </a:lnTo>
                  <a:lnTo>
                    <a:pt x="67703" y="42481"/>
                  </a:lnTo>
                  <a:lnTo>
                    <a:pt x="68046" y="44577"/>
                  </a:lnTo>
                  <a:lnTo>
                    <a:pt x="66890" y="46532"/>
                  </a:lnTo>
                  <a:lnTo>
                    <a:pt x="65163" y="51257"/>
                  </a:lnTo>
                  <a:lnTo>
                    <a:pt x="72555" y="51092"/>
                  </a:lnTo>
                  <a:lnTo>
                    <a:pt x="72402" y="63792"/>
                  </a:lnTo>
                  <a:lnTo>
                    <a:pt x="70040" y="61302"/>
                  </a:lnTo>
                  <a:lnTo>
                    <a:pt x="69405" y="71043"/>
                  </a:lnTo>
                  <a:lnTo>
                    <a:pt x="72872" y="76390"/>
                  </a:lnTo>
                  <a:lnTo>
                    <a:pt x="77901" y="82054"/>
                  </a:lnTo>
                  <a:lnTo>
                    <a:pt x="77266" y="75768"/>
                  </a:lnTo>
                  <a:lnTo>
                    <a:pt x="76327" y="67906"/>
                  </a:lnTo>
                  <a:lnTo>
                    <a:pt x="72580" y="63995"/>
                  </a:lnTo>
                  <a:lnTo>
                    <a:pt x="89535" y="64147"/>
                  </a:lnTo>
                  <a:lnTo>
                    <a:pt x="94665" y="71018"/>
                  </a:lnTo>
                  <a:lnTo>
                    <a:pt x="101193" y="72351"/>
                  </a:lnTo>
                  <a:lnTo>
                    <a:pt x="106845" y="71018"/>
                  </a:lnTo>
                  <a:lnTo>
                    <a:pt x="109181" y="69964"/>
                  </a:lnTo>
                  <a:lnTo>
                    <a:pt x="122110" y="71069"/>
                  </a:lnTo>
                  <a:lnTo>
                    <a:pt x="124218" y="69964"/>
                  </a:lnTo>
                  <a:lnTo>
                    <a:pt x="126949" y="68541"/>
                  </a:lnTo>
                  <a:lnTo>
                    <a:pt x="127990" y="67983"/>
                  </a:lnTo>
                  <a:lnTo>
                    <a:pt x="129438" y="64147"/>
                  </a:lnTo>
                  <a:lnTo>
                    <a:pt x="129463" y="61785"/>
                  </a:lnTo>
                  <a:close/>
                </a:path>
                <a:path w="156210" h="97790">
                  <a:moveTo>
                    <a:pt x="155714" y="5283"/>
                  </a:moveTo>
                  <a:lnTo>
                    <a:pt x="155232" y="0"/>
                  </a:lnTo>
                  <a:lnTo>
                    <a:pt x="137668" y="9588"/>
                  </a:lnTo>
                  <a:lnTo>
                    <a:pt x="120777" y="15976"/>
                  </a:lnTo>
                  <a:lnTo>
                    <a:pt x="86080" y="22212"/>
                  </a:lnTo>
                  <a:lnTo>
                    <a:pt x="112712" y="22212"/>
                  </a:lnTo>
                  <a:lnTo>
                    <a:pt x="120230" y="20688"/>
                  </a:lnTo>
                  <a:lnTo>
                    <a:pt x="133070" y="17183"/>
                  </a:lnTo>
                  <a:lnTo>
                    <a:pt x="137795" y="15646"/>
                  </a:lnTo>
                  <a:lnTo>
                    <a:pt x="155714" y="5283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73959" y="1138300"/>
              <a:ext cx="6642" cy="256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6455" y="1083891"/>
              <a:ext cx="76104" cy="8264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5742" y="1137170"/>
              <a:ext cx="29248" cy="1577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3159" y="1040348"/>
              <a:ext cx="314471" cy="12734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33345" y="693369"/>
              <a:ext cx="33858" cy="692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375940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15100" y="0"/>
                  </a:moveTo>
                  <a:lnTo>
                    <a:pt x="14376" y="177"/>
                  </a:lnTo>
                  <a:lnTo>
                    <a:pt x="14040" y="533"/>
                  </a:lnTo>
                  <a:lnTo>
                    <a:pt x="13995" y="2082"/>
                  </a:lnTo>
                  <a:lnTo>
                    <a:pt x="14096" y="2387"/>
                  </a:lnTo>
                  <a:lnTo>
                    <a:pt x="14414" y="15824"/>
                  </a:lnTo>
                  <a:lnTo>
                    <a:pt x="4038" y="20459"/>
                  </a:lnTo>
                  <a:lnTo>
                    <a:pt x="1676" y="21399"/>
                  </a:lnTo>
                  <a:lnTo>
                    <a:pt x="419" y="21717"/>
                  </a:lnTo>
                  <a:lnTo>
                    <a:pt x="0" y="21755"/>
                  </a:lnTo>
                  <a:lnTo>
                    <a:pt x="2971" y="22898"/>
                  </a:lnTo>
                  <a:lnTo>
                    <a:pt x="11582" y="26377"/>
                  </a:lnTo>
                  <a:lnTo>
                    <a:pt x="18745" y="31203"/>
                  </a:lnTo>
                  <a:lnTo>
                    <a:pt x="29286" y="30454"/>
                  </a:lnTo>
                  <a:lnTo>
                    <a:pt x="36804" y="17792"/>
                  </a:lnTo>
                  <a:lnTo>
                    <a:pt x="37020" y="17500"/>
                  </a:lnTo>
                  <a:lnTo>
                    <a:pt x="37325" y="16992"/>
                  </a:lnTo>
                  <a:lnTo>
                    <a:pt x="35890" y="14020"/>
                  </a:lnTo>
                  <a:lnTo>
                    <a:pt x="35255" y="12192"/>
                  </a:lnTo>
                  <a:lnTo>
                    <a:pt x="35090" y="11798"/>
                  </a:lnTo>
                  <a:lnTo>
                    <a:pt x="29946" y="3937"/>
                  </a:lnTo>
                  <a:lnTo>
                    <a:pt x="21666" y="1346"/>
                  </a:lnTo>
                  <a:lnTo>
                    <a:pt x="18046" y="533"/>
                  </a:lnTo>
                  <a:lnTo>
                    <a:pt x="15100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6590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74412" y="28244"/>
                  </a:moveTo>
                  <a:lnTo>
                    <a:pt x="47536" y="28244"/>
                  </a:lnTo>
                  <a:lnTo>
                    <a:pt x="48152" y="29870"/>
                  </a:lnTo>
                  <a:lnTo>
                    <a:pt x="48641" y="31584"/>
                  </a:lnTo>
                  <a:lnTo>
                    <a:pt x="70167" y="54635"/>
                  </a:lnTo>
                  <a:lnTo>
                    <a:pt x="73079" y="55276"/>
                  </a:lnTo>
                  <a:lnTo>
                    <a:pt x="80146" y="55954"/>
                  </a:lnTo>
                  <a:lnTo>
                    <a:pt x="89418" y="55077"/>
                  </a:lnTo>
                  <a:lnTo>
                    <a:pt x="94132" y="53149"/>
                  </a:lnTo>
                  <a:lnTo>
                    <a:pt x="81340" y="53136"/>
                  </a:lnTo>
                  <a:lnTo>
                    <a:pt x="76073" y="52565"/>
                  </a:lnTo>
                  <a:lnTo>
                    <a:pt x="90545" y="52565"/>
                  </a:lnTo>
                  <a:lnTo>
                    <a:pt x="96735" y="48933"/>
                  </a:lnTo>
                  <a:lnTo>
                    <a:pt x="91734" y="47757"/>
                  </a:lnTo>
                  <a:lnTo>
                    <a:pt x="84964" y="43786"/>
                  </a:lnTo>
                  <a:lnTo>
                    <a:pt x="77663" y="35381"/>
                  </a:lnTo>
                  <a:lnTo>
                    <a:pt x="74412" y="28244"/>
                  </a:lnTo>
                  <a:close/>
                </a:path>
                <a:path w="99694" h="56515">
                  <a:moveTo>
                    <a:pt x="69951" y="54597"/>
                  </a:moveTo>
                  <a:lnTo>
                    <a:pt x="70127" y="54635"/>
                  </a:lnTo>
                  <a:lnTo>
                    <a:pt x="69951" y="54597"/>
                  </a:lnTo>
                  <a:close/>
                </a:path>
                <a:path w="99694" h="56515">
                  <a:moveTo>
                    <a:pt x="97497" y="48475"/>
                  </a:moveTo>
                  <a:lnTo>
                    <a:pt x="90233" y="53098"/>
                  </a:lnTo>
                  <a:lnTo>
                    <a:pt x="81534" y="53149"/>
                  </a:lnTo>
                  <a:lnTo>
                    <a:pt x="94132" y="53149"/>
                  </a:lnTo>
                  <a:lnTo>
                    <a:pt x="99161" y="51092"/>
                  </a:lnTo>
                  <a:lnTo>
                    <a:pt x="98501" y="49987"/>
                  </a:lnTo>
                  <a:lnTo>
                    <a:pt x="98107" y="49390"/>
                  </a:lnTo>
                  <a:lnTo>
                    <a:pt x="98686" y="48996"/>
                  </a:lnTo>
                  <a:lnTo>
                    <a:pt x="97840" y="48983"/>
                  </a:lnTo>
                  <a:lnTo>
                    <a:pt x="97497" y="48475"/>
                  </a:lnTo>
                  <a:close/>
                </a:path>
                <a:path w="99694" h="56515">
                  <a:moveTo>
                    <a:pt x="81412" y="53136"/>
                  </a:moveTo>
                  <a:close/>
                </a:path>
                <a:path w="99694" h="56515">
                  <a:moveTo>
                    <a:pt x="90545" y="52565"/>
                  </a:moveTo>
                  <a:lnTo>
                    <a:pt x="76073" y="52565"/>
                  </a:lnTo>
                  <a:lnTo>
                    <a:pt x="81412" y="53136"/>
                  </a:lnTo>
                  <a:lnTo>
                    <a:pt x="89636" y="53098"/>
                  </a:lnTo>
                  <a:lnTo>
                    <a:pt x="90545" y="52565"/>
                  </a:lnTo>
                  <a:close/>
                </a:path>
                <a:path w="99694" h="56515">
                  <a:moveTo>
                    <a:pt x="98742" y="48958"/>
                  </a:moveTo>
                  <a:lnTo>
                    <a:pt x="98412" y="48996"/>
                  </a:lnTo>
                  <a:lnTo>
                    <a:pt x="98686" y="48996"/>
                  </a:lnTo>
                  <a:close/>
                </a:path>
                <a:path w="99694" h="56515">
                  <a:moveTo>
                    <a:pt x="7010" y="14211"/>
                  </a:moveTo>
                  <a:lnTo>
                    <a:pt x="4521" y="14871"/>
                  </a:lnTo>
                  <a:lnTo>
                    <a:pt x="0" y="20078"/>
                  </a:lnTo>
                  <a:lnTo>
                    <a:pt x="1911" y="26708"/>
                  </a:lnTo>
                  <a:lnTo>
                    <a:pt x="2997" y="31102"/>
                  </a:lnTo>
                  <a:lnTo>
                    <a:pt x="8242" y="33731"/>
                  </a:lnTo>
                  <a:lnTo>
                    <a:pt x="10337" y="33705"/>
                  </a:lnTo>
                  <a:lnTo>
                    <a:pt x="12623" y="32727"/>
                  </a:lnTo>
                  <a:lnTo>
                    <a:pt x="18513" y="30568"/>
                  </a:lnTo>
                  <a:lnTo>
                    <a:pt x="8788" y="30568"/>
                  </a:lnTo>
                  <a:lnTo>
                    <a:pt x="6019" y="29184"/>
                  </a:lnTo>
                  <a:lnTo>
                    <a:pt x="5067" y="26708"/>
                  </a:lnTo>
                  <a:lnTo>
                    <a:pt x="4820" y="25717"/>
                  </a:lnTo>
                  <a:lnTo>
                    <a:pt x="4461" y="24523"/>
                  </a:lnTo>
                  <a:lnTo>
                    <a:pt x="3708" y="20497"/>
                  </a:lnTo>
                  <a:lnTo>
                    <a:pt x="6086" y="17767"/>
                  </a:lnTo>
                  <a:lnTo>
                    <a:pt x="7658" y="17424"/>
                  </a:lnTo>
                  <a:lnTo>
                    <a:pt x="15220" y="17424"/>
                  </a:lnTo>
                  <a:lnTo>
                    <a:pt x="15062" y="17399"/>
                  </a:lnTo>
                  <a:lnTo>
                    <a:pt x="13322" y="15595"/>
                  </a:lnTo>
                  <a:lnTo>
                    <a:pt x="10858" y="14859"/>
                  </a:lnTo>
                  <a:lnTo>
                    <a:pt x="10325" y="14719"/>
                  </a:lnTo>
                  <a:lnTo>
                    <a:pt x="7010" y="14211"/>
                  </a:lnTo>
                  <a:close/>
                </a:path>
                <a:path w="99694" h="56515">
                  <a:moveTo>
                    <a:pt x="24131" y="14363"/>
                  </a:moveTo>
                  <a:lnTo>
                    <a:pt x="21056" y="14363"/>
                  </a:lnTo>
                  <a:lnTo>
                    <a:pt x="21132" y="14782"/>
                  </a:lnTo>
                  <a:lnTo>
                    <a:pt x="21131" y="17399"/>
                  </a:lnTo>
                  <a:lnTo>
                    <a:pt x="21348" y="26174"/>
                  </a:lnTo>
                  <a:lnTo>
                    <a:pt x="11493" y="29870"/>
                  </a:lnTo>
                  <a:lnTo>
                    <a:pt x="9982" y="30518"/>
                  </a:lnTo>
                  <a:lnTo>
                    <a:pt x="8788" y="30568"/>
                  </a:lnTo>
                  <a:lnTo>
                    <a:pt x="18513" y="30568"/>
                  </a:lnTo>
                  <a:lnTo>
                    <a:pt x="24472" y="28384"/>
                  </a:lnTo>
                  <a:lnTo>
                    <a:pt x="24131" y="14363"/>
                  </a:lnTo>
                  <a:close/>
                </a:path>
                <a:path w="99694" h="56515">
                  <a:moveTo>
                    <a:pt x="69634" y="11658"/>
                  </a:moveTo>
                  <a:lnTo>
                    <a:pt x="25234" y="11658"/>
                  </a:lnTo>
                  <a:lnTo>
                    <a:pt x="26771" y="11976"/>
                  </a:lnTo>
                  <a:lnTo>
                    <a:pt x="38722" y="13703"/>
                  </a:lnTo>
                  <a:lnTo>
                    <a:pt x="45123" y="23482"/>
                  </a:lnTo>
                  <a:lnTo>
                    <a:pt x="45306" y="23926"/>
                  </a:lnTo>
                  <a:lnTo>
                    <a:pt x="46228" y="26555"/>
                  </a:lnTo>
                  <a:lnTo>
                    <a:pt x="48298" y="30530"/>
                  </a:lnTo>
                  <a:lnTo>
                    <a:pt x="48069" y="29730"/>
                  </a:lnTo>
                  <a:lnTo>
                    <a:pt x="47811" y="28968"/>
                  </a:lnTo>
                  <a:lnTo>
                    <a:pt x="47536" y="28244"/>
                  </a:lnTo>
                  <a:lnTo>
                    <a:pt x="74412" y="28244"/>
                  </a:lnTo>
                  <a:lnTo>
                    <a:pt x="71069" y="20904"/>
                  </a:lnTo>
                  <a:lnTo>
                    <a:pt x="70196" y="12705"/>
                  </a:lnTo>
                  <a:lnTo>
                    <a:pt x="69634" y="11658"/>
                  </a:lnTo>
                  <a:close/>
                </a:path>
                <a:path w="99694" h="56515">
                  <a:moveTo>
                    <a:pt x="17181" y="17729"/>
                  </a:moveTo>
                  <a:lnTo>
                    <a:pt x="9677" y="17729"/>
                  </a:lnTo>
                  <a:lnTo>
                    <a:pt x="9855" y="17767"/>
                  </a:lnTo>
                  <a:lnTo>
                    <a:pt x="10541" y="17970"/>
                  </a:lnTo>
                  <a:lnTo>
                    <a:pt x="12941" y="18986"/>
                  </a:lnTo>
                  <a:lnTo>
                    <a:pt x="13906" y="21513"/>
                  </a:lnTo>
                  <a:lnTo>
                    <a:pt x="13677" y="22580"/>
                  </a:lnTo>
                  <a:lnTo>
                    <a:pt x="13100" y="23482"/>
                  </a:lnTo>
                  <a:lnTo>
                    <a:pt x="12985" y="23926"/>
                  </a:lnTo>
                  <a:lnTo>
                    <a:pt x="13931" y="24523"/>
                  </a:lnTo>
                  <a:lnTo>
                    <a:pt x="13525" y="25044"/>
                  </a:lnTo>
                  <a:lnTo>
                    <a:pt x="13220" y="25349"/>
                  </a:lnTo>
                  <a:lnTo>
                    <a:pt x="17259" y="25717"/>
                  </a:lnTo>
                  <a:lnTo>
                    <a:pt x="18821" y="23926"/>
                  </a:lnTo>
                  <a:lnTo>
                    <a:pt x="20231" y="21450"/>
                  </a:lnTo>
                  <a:lnTo>
                    <a:pt x="20802" y="18110"/>
                  </a:lnTo>
                  <a:lnTo>
                    <a:pt x="18732" y="17945"/>
                  </a:lnTo>
                  <a:lnTo>
                    <a:pt x="17181" y="17729"/>
                  </a:lnTo>
                  <a:close/>
                </a:path>
                <a:path w="99694" h="56515">
                  <a:moveTo>
                    <a:pt x="9761" y="17752"/>
                  </a:moveTo>
                  <a:close/>
                </a:path>
                <a:path w="99694" h="56515">
                  <a:moveTo>
                    <a:pt x="15220" y="17424"/>
                  </a:moveTo>
                  <a:lnTo>
                    <a:pt x="7658" y="17424"/>
                  </a:lnTo>
                  <a:lnTo>
                    <a:pt x="9761" y="17752"/>
                  </a:lnTo>
                  <a:lnTo>
                    <a:pt x="17181" y="17729"/>
                  </a:lnTo>
                  <a:lnTo>
                    <a:pt x="15220" y="17424"/>
                  </a:lnTo>
                  <a:close/>
                </a:path>
                <a:path w="99694" h="56515">
                  <a:moveTo>
                    <a:pt x="21061" y="14579"/>
                  </a:moveTo>
                  <a:lnTo>
                    <a:pt x="21066" y="14782"/>
                  </a:lnTo>
                  <a:lnTo>
                    <a:pt x="21061" y="14579"/>
                  </a:lnTo>
                  <a:close/>
                </a:path>
                <a:path w="99694" h="56515">
                  <a:moveTo>
                    <a:pt x="24879" y="8432"/>
                  </a:moveTo>
                  <a:lnTo>
                    <a:pt x="23025" y="8801"/>
                  </a:lnTo>
                  <a:lnTo>
                    <a:pt x="20430" y="11658"/>
                  </a:lnTo>
                  <a:lnTo>
                    <a:pt x="20309" y="11976"/>
                  </a:lnTo>
                  <a:lnTo>
                    <a:pt x="21061" y="14579"/>
                  </a:lnTo>
                  <a:lnTo>
                    <a:pt x="21056" y="14363"/>
                  </a:lnTo>
                  <a:lnTo>
                    <a:pt x="24131" y="14363"/>
                  </a:lnTo>
                  <a:lnTo>
                    <a:pt x="24019" y="13703"/>
                  </a:lnTo>
                  <a:lnTo>
                    <a:pt x="23939" y="13436"/>
                  </a:lnTo>
                  <a:lnTo>
                    <a:pt x="23837" y="12471"/>
                  </a:lnTo>
                  <a:lnTo>
                    <a:pt x="24422" y="11836"/>
                  </a:lnTo>
                  <a:lnTo>
                    <a:pt x="25234" y="11658"/>
                  </a:lnTo>
                  <a:lnTo>
                    <a:pt x="69634" y="11658"/>
                  </a:lnTo>
                  <a:lnTo>
                    <a:pt x="68345" y="9258"/>
                  </a:lnTo>
                  <a:lnTo>
                    <a:pt x="28879" y="9258"/>
                  </a:lnTo>
                  <a:lnTo>
                    <a:pt x="27901" y="9042"/>
                  </a:lnTo>
                  <a:lnTo>
                    <a:pt x="27317" y="8953"/>
                  </a:lnTo>
                  <a:lnTo>
                    <a:pt x="24879" y="8432"/>
                  </a:lnTo>
                  <a:close/>
                </a:path>
                <a:path w="99694" h="56515">
                  <a:moveTo>
                    <a:pt x="47332" y="0"/>
                  </a:moveTo>
                  <a:lnTo>
                    <a:pt x="45288" y="1752"/>
                  </a:lnTo>
                  <a:lnTo>
                    <a:pt x="37909" y="6324"/>
                  </a:lnTo>
                  <a:lnTo>
                    <a:pt x="28879" y="9258"/>
                  </a:lnTo>
                  <a:lnTo>
                    <a:pt x="68345" y="9258"/>
                  </a:lnTo>
                  <a:lnTo>
                    <a:pt x="67613" y="7894"/>
                  </a:lnTo>
                  <a:lnTo>
                    <a:pt x="61255" y="4600"/>
                  </a:lnTo>
                  <a:lnTo>
                    <a:pt x="49060" y="952"/>
                  </a:lnTo>
                  <a:lnTo>
                    <a:pt x="47332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69654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13589" y="8026"/>
                  </a:moveTo>
                  <a:lnTo>
                    <a:pt x="12687" y="7912"/>
                  </a:lnTo>
                  <a:lnTo>
                    <a:pt x="11772" y="7797"/>
                  </a:lnTo>
                  <a:lnTo>
                    <a:pt x="11455" y="7759"/>
                  </a:lnTo>
                  <a:lnTo>
                    <a:pt x="10401" y="7632"/>
                  </a:lnTo>
                  <a:lnTo>
                    <a:pt x="10680" y="7264"/>
                  </a:lnTo>
                  <a:lnTo>
                    <a:pt x="9105" y="6261"/>
                  </a:lnTo>
                  <a:lnTo>
                    <a:pt x="9918" y="4991"/>
                  </a:lnTo>
                  <a:lnTo>
                    <a:pt x="10147" y="3924"/>
                  </a:lnTo>
                  <a:lnTo>
                    <a:pt x="9182" y="1397"/>
                  </a:lnTo>
                  <a:lnTo>
                    <a:pt x="6781" y="393"/>
                  </a:lnTo>
                  <a:lnTo>
                    <a:pt x="5842" y="139"/>
                  </a:lnTo>
                  <a:lnTo>
                    <a:pt x="5003" y="12"/>
                  </a:lnTo>
                  <a:lnTo>
                    <a:pt x="4076" y="0"/>
                  </a:lnTo>
                  <a:lnTo>
                    <a:pt x="3251" y="177"/>
                  </a:lnTo>
                  <a:lnTo>
                    <a:pt x="2527" y="482"/>
                  </a:lnTo>
                  <a:lnTo>
                    <a:pt x="1879" y="876"/>
                  </a:lnTo>
                  <a:lnTo>
                    <a:pt x="1346" y="1320"/>
                  </a:lnTo>
                  <a:lnTo>
                    <a:pt x="0" y="3187"/>
                  </a:lnTo>
                  <a:lnTo>
                    <a:pt x="685" y="6858"/>
                  </a:lnTo>
                  <a:lnTo>
                    <a:pt x="1092" y="8229"/>
                  </a:lnTo>
                  <a:lnTo>
                    <a:pt x="1308" y="9118"/>
                  </a:lnTo>
                  <a:lnTo>
                    <a:pt x="2260" y="11595"/>
                  </a:lnTo>
                  <a:lnTo>
                    <a:pt x="5041" y="12979"/>
                  </a:lnTo>
                  <a:lnTo>
                    <a:pt x="6223" y="12928"/>
                  </a:lnTo>
                  <a:lnTo>
                    <a:pt x="7962" y="12192"/>
                  </a:lnTo>
                  <a:lnTo>
                    <a:pt x="10998" y="11061"/>
                  </a:lnTo>
                  <a:lnTo>
                    <a:pt x="13589" y="8026"/>
                  </a:lnTo>
                  <a:close/>
                </a:path>
                <a:path w="16510" h="15875">
                  <a:moveTo>
                    <a:pt x="16040" y="9829"/>
                  </a:moveTo>
                  <a:lnTo>
                    <a:pt x="12788" y="13703"/>
                  </a:lnTo>
                  <a:lnTo>
                    <a:pt x="8877" y="15138"/>
                  </a:lnTo>
                  <a:lnTo>
                    <a:pt x="8255" y="15405"/>
                  </a:lnTo>
                  <a:lnTo>
                    <a:pt x="7658" y="15595"/>
                  </a:lnTo>
                  <a:lnTo>
                    <a:pt x="7073" y="15722"/>
                  </a:lnTo>
                  <a:lnTo>
                    <a:pt x="10972" y="15773"/>
                  </a:lnTo>
                  <a:lnTo>
                    <a:pt x="14427" y="11950"/>
                  </a:lnTo>
                  <a:lnTo>
                    <a:pt x="16040" y="982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1646" y="666851"/>
              <a:ext cx="12280" cy="1277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7415" y="610693"/>
              <a:ext cx="300641" cy="58905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05722" y="1138300"/>
              <a:ext cx="6642" cy="256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3760" y="1083891"/>
              <a:ext cx="76104" cy="8264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1346" y="1137171"/>
              <a:ext cx="29248" cy="1577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532797" y="546162"/>
              <a:ext cx="20955" cy="20320"/>
            </a:xfrm>
            <a:custGeom>
              <a:avLst/>
              <a:gdLst/>
              <a:ahLst/>
              <a:cxnLst/>
              <a:rect l="l" t="t" r="r" b="b"/>
              <a:pathLst>
                <a:path w="20955" h="20320">
                  <a:moveTo>
                    <a:pt x="16090" y="0"/>
                  </a:moveTo>
                  <a:lnTo>
                    <a:pt x="10363" y="0"/>
                  </a:lnTo>
                  <a:lnTo>
                    <a:pt x="4635" y="0"/>
                  </a:lnTo>
                  <a:lnTo>
                    <a:pt x="0" y="4533"/>
                  </a:lnTo>
                  <a:lnTo>
                    <a:pt x="0" y="15697"/>
                  </a:lnTo>
                  <a:lnTo>
                    <a:pt x="4635" y="20231"/>
                  </a:lnTo>
                  <a:lnTo>
                    <a:pt x="16090" y="20231"/>
                  </a:lnTo>
                  <a:lnTo>
                    <a:pt x="20726" y="15697"/>
                  </a:lnTo>
                  <a:lnTo>
                    <a:pt x="20726" y="4533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22779" y="551598"/>
              <a:ext cx="128905" cy="86995"/>
            </a:xfrm>
            <a:custGeom>
              <a:avLst/>
              <a:gdLst/>
              <a:ahLst/>
              <a:cxnLst/>
              <a:rect l="l" t="t" r="r" b="b"/>
              <a:pathLst>
                <a:path w="128905" h="86995">
                  <a:moveTo>
                    <a:pt x="9779" y="84848"/>
                  </a:moveTo>
                  <a:lnTo>
                    <a:pt x="6121" y="70827"/>
                  </a:lnTo>
                  <a:lnTo>
                    <a:pt x="4025" y="69240"/>
                  </a:lnTo>
                  <a:lnTo>
                    <a:pt x="1981" y="67500"/>
                  </a:lnTo>
                  <a:lnTo>
                    <a:pt x="0" y="65570"/>
                  </a:lnTo>
                  <a:lnTo>
                    <a:pt x="2451" y="82880"/>
                  </a:lnTo>
                  <a:lnTo>
                    <a:pt x="9779" y="84848"/>
                  </a:lnTo>
                  <a:close/>
                </a:path>
                <a:path w="128905" h="86995">
                  <a:moveTo>
                    <a:pt x="24650" y="86410"/>
                  </a:moveTo>
                  <a:lnTo>
                    <a:pt x="23406" y="84480"/>
                  </a:lnTo>
                  <a:lnTo>
                    <a:pt x="21894" y="82042"/>
                  </a:lnTo>
                  <a:lnTo>
                    <a:pt x="20256" y="79222"/>
                  </a:lnTo>
                  <a:lnTo>
                    <a:pt x="15798" y="77216"/>
                  </a:lnTo>
                  <a:lnTo>
                    <a:pt x="11290" y="74650"/>
                  </a:lnTo>
                  <a:lnTo>
                    <a:pt x="6959" y="71450"/>
                  </a:lnTo>
                  <a:lnTo>
                    <a:pt x="7823" y="73469"/>
                  </a:lnTo>
                  <a:lnTo>
                    <a:pt x="22682" y="86194"/>
                  </a:lnTo>
                  <a:lnTo>
                    <a:pt x="24650" y="86410"/>
                  </a:lnTo>
                  <a:close/>
                </a:path>
                <a:path w="128905" h="86995">
                  <a:moveTo>
                    <a:pt x="125171" y="2095"/>
                  </a:moveTo>
                  <a:lnTo>
                    <a:pt x="123024" y="0"/>
                  </a:lnTo>
                  <a:lnTo>
                    <a:pt x="120370" y="0"/>
                  </a:lnTo>
                  <a:lnTo>
                    <a:pt x="117716" y="0"/>
                  </a:lnTo>
                  <a:lnTo>
                    <a:pt x="115570" y="2095"/>
                  </a:lnTo>
                  <a:lnTo>
                    <a:pt x="115570" y="7277"/>
                  </a:lnTo>
                  <a:lnTo>
                    <a:pt x="117716" y="9372"/>
                  </a:lnTo>
                  <a:lnTo>
                    <a:pt x="123024" y="9372"/>
                  </a:lnTo>
                  <a:lnTo>
                    <a:pt x="125171" y="7277"/>
                  </a:lnTo>
                  <a:lnTo>
                    <a:pt x="125171" y="2095"/>
                  </a:lnTo>
                  <a:close/>
                </a:path>
                <a:path w="128905" h="86995">
                  <a:moveTo>
                    <a:pt x="128663" y="23241"/>
                  </a:moveTo>
                  <a:lnTo>
                    <a:pt x="126123" y="24320"/>
                  </a:lnTo>
                  <a:lnTo>
                    <a:pt x="123329" y="24917"/>
                  </a:lnTo>
                  <a:lnTo>
                    <a:pt x="117551" y="24917"/>
                  </a:lnTo>
                  <a:lnTo>
                    <a:pt x="114858" y="24371"/>
                  </a:lnTo>
                  <a:lnTo>
                    <a:pt x="112407" y="23368"/>
                  </a:lnTo>
                  <a:lnTo>
                    <a:pt x="112839" y="34937"/>
                  </a:lnTo>
                  <a:lnTo>
                    <a:pt x="113563" y="58127"/>
                  </a:lnTo>
                  <a:lnTo>
                    <a:pt x="115404" y="57962"/>
                  </a:lnTo>
                  <a:lnTo>
                    <a:pt x="115125" y="56908"/>
                  </a:lnTo>
                  <a:lnTo>
                    <a:pt x="115100" y="56781"/>
                  </a:lnTo>
                  <a:lnTo>
                    <a:pt x="114833" y="56908"/>
                  </a:lnTo>
                  <a:lnTo>
                    <a:pt x="115087" y="56743"/>
                  </a:lnTo>
                  <a:lnTo>
                    <a:pt x="120345" y="54406"/>
                  </a:lnTo>
                  <a:lnTo>
                    <a:pt x="125056" y="55943"/>
                  </a:lnTo>
                  <a:lnTo>
                    <a:pt x="126682" y="56629"/>
                  </a:lnTo>
                  <a:lnTo>
                    <a:pt x="126923" y="54406"/>
                  </a:lnTo>
                  <a:lnTo>
                    <a:pt x="127622" y="47929"/>
                  </a:lnTo>
                  <a:lnTo>
                    <a:pt x="128206" y="40068"/>
                  </a:lnTo>
                  <a:lnTo>
                    <a:pt x="128536" y="32131"/>
                  </a:lnTo>
                  <a:lnTo>
                    <a:pt x="128638" y="24917"/>
                  </a:lnTo>
                  <a:lnTo>
                    <a:pt x="128663" y="23241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39644" y="579589"/>
              <a:ext cx="8255" cy="19685"/>
            </a:xfrm>
            <a:custGeom>
              <a:avLst/>
              <a:gdLst/>
              <a:ahLst/>
              <a:cxnLst/>
              <a:rect l="l" t="t" r="r" b="b"/>
              <a:pathLst>
                <a:path w="8255" h="19684">
                  <a:moveTo>
                    <a:pt x="7531" y="5448"/>
                  </a:moveTo>
                  <a:lnTo>
                    <a:pt x="6858" y="4419"/>
                  </a:lnTo>
                  <a:lnTo>
                    <a:pt x="7264" y="3098"/>
                  </a:lnTo>
                  <a:lnTo>
                    <a:pt x="6794" y="1689"/>
                  </a:lnTo>
                  <a:lnTo>
                    <a:pt x="4076" y="0"/>
                  </a:lnTo>
                  <a:lnTo>
                    <a:pt x="1955" y="495"/>
                  </a:lnTo>
                  <a:lnTo>
                    <a:pt x="25" y="3175"/>
                  </a:lnTo>
                  <a:lnTo>
                    <a:pt x="0" y="4597"/>
                  </a:lnTo>
                  <a:lnTo>
                    <a:pt x="673" y="5626"/>
                  </a:lnTo>
                  <a:lnTo>
                    <a:pt x="266" y="6946"/>
                  </a:lnTo>
                  <a:lnTo>
                    <a:pt x="736" y="8356"/>
                  </a:lnTo>
                  <a:lnTo>
                    <a:pt x="2082" y="9194"/>
                  </a:lnTo>
                  <a:lnTo>
                    <a:pt x="2400" y="9334"/>
                  </a:lnTo>
                  <a:lnTo>
                    <a:pt x="3289" y="8953"/>
                  </a:lnTo>
                  <a:lnTo>
                    <a:pt x="4305" y="8902"/>
                  </a:lnTo>
                  <a:lnTo>
                    <a:pt x="5194" y="9245"/>
                  </a:lnTo>
                  <a:lnTo>
                    <a:pt x="5765" y="8978"/>
                  </a:lnTo>
                  <a:lnTo>
                    <a:pt x="6286" y="8559"/>
                  </a:lnTo>
                  <a:lnTo>
                    <a:pt x="7505" y="6870"/>
                  </a:lnTo>
                  <a:lnTo>
                    <a:pt x="7531" y="5448"/>
                  </a:lnTo>
                  <a:close/>
                </a:path>
                <a:path w="8255" h="19684">
                  <a:moveTo>
                    <a:pt x="8255" y="15976"/>
                  </a:moveTo>
                  <a:lnTo>
                    <a:pt x="8140" y="14224"/>
                  </a:lnTo>
                  <a:lnTo>
                    <a:pt x="7086" y="13131"/>
                  </a:lnTo>
                  <a:lnTo>
                    <a:pt x="6972" y="13512"/>
                  </a:lnTo>
                  <a:lnTo>
                    <a:pt x="6794" y="13893"/>
                  </a:lnTo>
                  <a:lnTo>
                    <a:pt x="5384" y="15862"/>
                  </a:lnTo>
                  <a:lnTo>
                    <a:pt x="3149" y="16370"/>
                  </a:lnTo>
                  <a:lnTo>
                    <a:pt x="1320" y="15240"/>
                  </a:lnTo>
                  <a:lnTo>
                    <a:pt x="1117" y="15074"/>
                  </a:lnTo>
                  <a:lnTo>
                    <a:pt x="939" y="14884"/>
                  </a:lnTo>
                  <a:lnTo>
                    <a:pt x="533" y="16256"/>
                  </a:lnTo>
                  <a:lnTo>
                    <a:pt x="1028" y="17729"/>
                  </a:lnTo>
                  <a:lnTo>
                    <a:pt x="3873" y="19481"/>
                  </a:lnTo>
                  <a:lnTo>
                    <a:pt x="6096" y="18973"/>
                  </a:lnTo>
                  <a:lnTo>
                    <a:pt x="8255" y="15976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8689" y="696067"/>
              <a:ext cx="477389" cy="47162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539250" y="588111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4">
                  <a:moveTo>
                    <a:pt x="8089" y="4089"/>
                  </a:moveTo>
                  <a:lnTo>
                    <a:pt x="7747" y="1981"/>
                  </a:lnTo>
                  <a:lnTo>
                    <a:pt x="6146" y="990"/>
                  </a:lnTo>
                  <a:lnTo>
                    <a:pt x="4546" y="0"/>
                  </a:lnTo>
                  <a:lnTo>
                    <a:pt x="2311" y="508"/>
                  </a:lnTo>
                  <a:lnTo>
                    <a:pt x="0" y="3746"/>
                  </a:lnTo>
                  <a:lnTo>
                    <a:pt x="342" y="5867"/>
                  </a:lnTo>
                  <a:lnTo>
                    <a:pt x="3543" y="7835"/>
                  </a:lnTo>
                  <a:lnTo>
                    <a:pt x="5778" y="7327"/>
                  </a:lnTo>
                  <a:lnTo>
                    <a:pt x="8089" y="4089"/>
                  </a:lnTo>
                  <a:close/>
                </a:path>
                <a:path w="8889" h="19684">
                  <a:moveTo>
                    <a:pt x="8356" y="16090"/>
                  </a:moveTo>
                  <a:lnTo>
                    <a:pt x="7696" y="14960"/>
                  </a:lnTo>
                  <a:lnTo>
                    <a:pt x="8064" y="13550"/>
                  </a:lnTo>
                  <a:lnTo>
                    <a:pt x="7543" y="12065"/>
                  </a:lnTo>
                  <a:lnTo>
                    <a:pt x="4597" y="10236"/>
                  </a:lnTo>
                  <a:lnTo>
                    <a:pt x="2247" y="10769"/>
                  </a:lnTo>
                  <a:lnTo>
                    <a:pt x="152" y="13690"/>
                  </a:lnTo>
                  <a:lnTo>
                    <a:pt x="101" y="15189"/>
                  </a:lnTo>
                  <a:lnTo>
                    <a:pt x="762" y="16306"/>
                  </a:lnTo>
                  <a:lnTo>
                    <a:pt x="482" y="17399"/>
                  </a:lnTo>
                  <a:lnTo>
                    <a:pt x="723" y="18542"/>
                  </a:lnTo>
                  <a:lnTo>
                    <a:pt x="1435" y="19367"/>
                  </a:lnTo>
                  <a:lnTo>
                    <a:pt x="3594" y="18884"/>
                  </a:lnTo>
                  <a:lnTo>
                    <a:pt x="5537" y="18961"/>
                  </a:lnTo>
                  <a:lnTo>
                    <a:pt x="7086" y="19227"/>
                  </a:lnTo>
                  <a:lnTo>
                    <a:pt x="7366" y="18884"/>
                  </a:lnTo>
                  <a:lnTo>
                    <a:pt x="8305" y="17576"/>
                  </a:lnTo>
                  <a:lnTo>
                    <a:pt x="8356" y="16306"/>
                  </a:lnTo>
                  <a:lnTo>
                    <a:pt x="8356" y="1609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362126" y="708768"/>
            <a:ext cx="2133601" cy="31098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95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</a:t>
            </a:r>
            <a:r>
              <a:rPr lang="ru-RU" sz="950" spc="135" dirty="0">
                <a:solidFill>
                  <a:srgbClr val="1D1D1B"/>
                </a:solidFill>
                <a:latin typeface="Cera Pro Medium"/>
                <a:cs typeface="Cera Pro Medium"/>
              </a:rPr>
              <a:t> </a:t>
            </a:r>
            <a:r>
              <a:rPr lang="ru-RU" sz="950" b="0" spc="-10" dirty="0">
                <a:solidFill>
                  <a:srgbClr val="1D1D1B"/>
                </a:solidFill>
                <a:latin typeface="Cera Pro Medium"/>
                <a:cs typeface="Cera Pro Medium"/>
              </a:rPr>
              <a:t>образования и науки Самарской области</a:t>
            </a:r>
            <a:endParaRPr sz="950" dirty="0">
              <a:latin typeface="Cera Pro Medium"/>
              <a:cs typeface="Cera Pro Medium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body" idx="1"/>
          </p:nvPr>
        </p:nvSpPr>
        <p:spPr>
          <a:xfrm>
            <a:off x="492199" y="2316573"/>
            <a:ext cx="9270200" cy="2165336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 marR="5080">
              <a:spcBef>
                <a:spcPct val="0"/>
              </a:spcBef>
            </a:pPr>
            <a:r>
              <a:rPr lang="ru-RU" sz="4400" dirty="0">
                <a:solidFill>
                  <a:srgbClr val="0432FF"/>
                </a:solidFill>
                <a:latin typeface="+mn-lt"/>
                <a:cs typeface="Bebas Neue Book"/>
              </a:rPr>
              <a:t>О развитии </a:t>
            </a:r>
            <a:r>
              <a:rPr lang="ru-RU" sz="4400" dirty="0" smtClean="0">
                <a:solidFill>
                  <a:srgbClr val="0432FF"/>
                </a:solidFill>
                <a:latin typeface="+mn-lt"/>
                <a:cs typeface="Bebas Neue Book"/>
              </a:rPr>
              <a:t> и достижениях системы </a:t>
            </a:r>
            <a:r>
              <a:rPr lang="ru-RU" sz="4400" dirty="0">
                <a:solidFill>
                  <a:srgbClr val="0432FF"/>
                </a:solidFill>
                <a:latin typeface="+mn-lt"/>
                <a:cs typeface="Bebas Neue Book"/>
              </a:rPr>
              <a:t>образования </a:t>
            </a:r>
          </a:p>
          <a:p>
            <a:pPr marL="12700" marR="5080">
              <a:spcBef>
                <a:spcPct val="0"/>
              </a:spcBef>
            </a:pPr>
            <a:r>
              <a:rPr lang="ru-RU" sz="4400" dirty="0">
                <a:solidFill>
                  <a:srgbClr val="0432FF"/>
                </a:solidFill>
                <a:latin typeface="+mn-lt"/>
                <a:cs typeface="Bebas Neue Book"/>
              </a:rPr>
              <a:t>в Самарской </a:t>
            </a:r>
            <a:r>
              <a:rPr lang="ru-RU" sz="4400" dirty="0" smtClean="0">
                <a:solidFill>
                  <a:srgbClr val="0432FF"/>
                </a:solidFill>
                <a:latin typeface="+mn-lt"/>
                <a:cs typeface="Bebas Neue Book"/>
              </a:rPr>
              <a:t>области</a:t>
            </a:r>
            <a:endParaRPr lang="ru-RU" sz="4400" dirty="0">
              <a:solidFill>
                <a:srgbClr val="0432FF"/>
              </a:solidFill>
              <a:latin typeface="+mn-lt"/>
              <a:cs typeface="Bebas Neue Book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89503" y="1639586"/>
            <a:ext cx="2797810" cy="0"/>
          </a:xfrm>
          <a:custGeom>
            <a:avLst/>
            <a:gdLst/>
            <a:ahLst/>
            <a:cxnLst/>
            <a:rect l="l" t="t" r="r" b="b"/>
            <a:pathLst>
              <a:path w="2797810">
                <a:moveTo>
                  <a:pt x="0" y="0"/>
                </a:moveTo>
                <a:lnTo>
                  <a:pt x="2797543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9424" y="6019800"/>
            <a:ext cx="1958975" cy="0"/>
          </a:xfrm>
          <a:custGeom>
            <a:avLst/>
            <a:gdLst/>
            <a:ahLst/>
            <a:cxnLst/>
            <a:rect l="l" t="t" r="r" b="b"/>
            <a:pathLst>
              <a:path w="1958975">
                <a:moveTo>
                  <a:pt x="0" y="0"/>
                </a:moveTo>
                <a:lnTo>
                  <a:pt x="1958873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F507D78-8A09-9D42-883B-B51AB6E05F28}"/>
              </a:ext>
            </a:extLst>
          </p:cNvPr>
          <p:cNvSpPr txBox="1"/>
          <p:nvPr/>
        </p:nvSpPr>
        <p:spPr>
          <a:xfrm>
            <a:off x="5943600" y="6019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12.01.2024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B352D7CF-F7FC-4DF0-9F47-9D318B571C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9332" y="909616"/>
            <a:ext cx="2547239" cy="191042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1293466" y="76200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9007132" y="76200"/>
            <a:ext cx="2145691" cy="28405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lang="ru-RU" sz="90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образования и науки Самарской области</a:t>
            </a:r>
            <a:endParaRPr sz="900" dirty="0">
              <a:latin typeface="Cera Pro Medium"/>
              <a:cs typeface="Cera Pro Medium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81000" y="84985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03098" y="131646"/>
            <a:ext cx="8444026" cy="531556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ru-RU" alt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РП «Цифровая образовательная среда»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xfrm>
            <a:off x="11780998" y="6440216"/>
            <a:ext cx="38858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pPr marL="38100">
                <a:lnSpc>
                  <a:spcPts val="1639"/>
                </a:lnSpc>
              </a:pPr>
              <a:t>10</a:t>
            </a:fld>
            <a:endParaRPr spc="5" dirty="0"/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6EE2389A-0B09-41A0-9876-EF04F3D06AD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47030" y="5663300"/>
            <a:ext cx="5643108" cy="28508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92010FD-21B1-4370-879B-19A1750558EE}"/>
              </a:ext>
            </a:extLst>
          </p:cNvPr>
          <p:cNvSpPr txBox="1"/>
          <p:nvPr/>
        </p:nvSpPr>
        <p:spPr>
          <a:xfrm>
            <a:off x="8733677" y="2825091"/>
            <a:ext cx="32877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МБОУ «Школа №121» г.о. Самара</a:t>
            </a:r>
          </a:p>
        </p:txBody>
      </p:sp>
      <p:graphicFrame>
        <p:nvGraphicFramePr>
          <p:cNvPr id="40" name="Таблица 39">
            <a:extLst>
              <a:ext uri="{FF2B5EF4-FFF2-40B4-BE49-F238E27FC236}">
                <a16:creationId xmlns="" xmlns:a16="http://schemas.microsoft.com/office/drawing/2014/main" id="{488CD09D-0FFA-4E48-960B-F28EFDC5A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10989586"/>
              </p:ext>
            </p:extLst>
          </p:nvPr>
        </p:nvGraphicFramePr>
        <p:xfrm>
          <a:off x="371311" y="939498"/>
          <a:ext cx="8393165" cy="2123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27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40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38492">
                  <a:extLst>
                    <a:ext uri="{9D8B030D-6E8A-4147-A177-3AD203B41FA5}">
                      <a16:colId xmlns="" xmlns:a16="http://schemas.microsoft.com/office/drawing/2014/main" val="1386938536"/>
                    </a:ext>
                  </a:extLst>
                </a:gridCol>
                <a:gridCol w="1277849">
                  <a:extLst>
                    <a:ext uri="{9D8B030D-6E8A-4147-A177-3AD203B41FA5}">
                      <a16:colId xmlns="" xmlns:a16="http://schemas.microsoft.com/office/drawing/2014/main" val="4060969204"/>
                    </a:ext>
                  </a:extLst>
                </a:gridCol>
              </a:tblGrid>
              <a:tr h="3509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Результат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</a:t>
                      </a:r>
                    </a:p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План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2024 году</a:t>
                      </a: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нарастающий итог</a:t>
                      </a: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7746254"/>
                  </a:ext>
                </a:extLst>
              </a:tr>
              <a:tr h="497728">
                <a:tc>
                  <a:txBody>
                    <a:bodyPr/>
                    <a:lstStyle/>
                    <a:p>
                      <a:pPr marL="108000"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Образовательные организации обеспечены материально-технической базой для внедрения цифровой образовательной среды, ед.</a:t>
                      </a:r>
                      <a:endParaRPr lang="ru-RU" sz="1600" b="1" i="0" u="none" strike="noStrike" cap="non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1904">
                <a:tc>
                  <a:txBody>
                    <a:bodyPr/>
                    <a:lstStyle/>
                    <a:p>
                      <a:pPr marL="108000"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Создание центров цифрового образования </a:t>
                      </a:r>
                    </a:p>
                    <a:p>
                      <a:pPr marL="108000"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«</a:t>
                      </a:r>
                      <a:r>
                        <a:rPr lang="en-US" sz="16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IT-</a:t>
                      </a:r>
                      <a:r>
                        <a:rPr lang="ru-RU" sz="16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Куб»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9998D29-E505-409C-84FC-6C71ABBD2D8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40088" y="3124359"/>
            <a:ext cx="11355059" cy="25389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2831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1293466" y="76200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9015386" y="264767"/>
            <a:ext cx="2145691" cy="28405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lang="ru-RU" sz="90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образования и науки Самарской области</a:t>
            </a:r>
            <a:endParaRPr sz="900" dirty="0">
              <a:latin typeface="Cera Pro Medium"/>
              <a:cs typeface="Cera Pro Medium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81000" y="84985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03098" y="131646"/>
            <a:ext cx="8444026" cy="531556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ru-RU" alt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РП «Цифровая образовательная среда»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xfrm>
            <a:off x="11780998" y="6440216"/>
            <a:ext cx="38858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pPr marL="38100">
                <a:lnSpc>
                  <a:spcPts val="1639"/>
                </a:lnSpc>
              </a:pPr>
              <a:t>11</a:t>
            </a:fld>
            <a:endParaRPr spc="5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155E95B-42D4-8313-B6D3-E5C561F4F39C}"/>
              </a:ext>
            </a:extLst>
          </p:cNvPr>
          <p:cNvSpPr/>
          <p:nvPr/>
        </p:nvSpPr>
        <p:spPr>
          <a:xfrm>
            <a:off x="3571731" y="1562867"/>
            <a:ext cx="2392361" cy="1129631"/>
          </a:xfrm>
          <a:prstGeom prst="rect">
            <a:avLst/>
          </a:prstGeom>
          <a:solidFill>
            <a:schemeClr val="bg1"/>
          </a:solidFill>
          <a:ln w="47625">
            <a:solidFill>
              <a:srgbClr val="002060"/>
            </a:solidFill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" name="Picture 32" descr="https://ilichevka.minobr63.ru/images/ASU_RSO(2).png">
            <a:extLst>
              <a:ext uri="{FF2B5EF4-FFF2-40B4-BE49-F238E27FC236}">
                <a16:creationId xmlns="" xmlns:a16="http://schemas.microsoft.com/office/drawing/2014/main" id="{C3FB6CA9-C853-A482-BCBF-2002322BE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4886" y="1665878"/>
            <a:ext cx="2116388" cy="901398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D1733524-F5A4-63C6-A4C3-D4409BA26C0F}"/>
              </a:ext>
            </a:extLst>
          </p:cNvPr>
          <p:cNvSpPr/>
          <p:nvPr/>
        </p:nvSpPr>
        <p:spPr>
          <a:xfrm>
            <a:off x="9173785" y="867028"/>
            <a:ext cx="2879833" cy="2585321"/>
          </a:xfrm>
          <a:prstGeom prst="rect">
            <a:avLst/>
          </a:prstGeom>
          <a:ln w="2222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990033"/>
                </a:solidFill>
                <a:latin typeface="+mn-lt"/>
                <a:cs typeface="Calibri" pitchFamily="34" charset="0"/>
              </a:rPr>
              <a:t>СОДЕРЖАТЕЛЬНАЯ ЧАСТЬ:</a:t>
            </a: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  <a:cs typeface="Calibri" pitchFamily="34" charset="0"/>
              </a:rPr>
              <a:t>электронные ресурсы </a:t>
            </a: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  <a:cs typeface="Calibri" pitchFamily="34" charset="0"/>
              </a:rPr>
              <a:t>качественный и проверенный </a:t>
            </a:r>
            <a:br>
              <a:rPr lang="ru-RU" b="1" dirty="0">
                <a:solidFill>
                  <a:srgbClr val="333399"/>
                </a:solidFill>
                <a:latin typeface="+mn-lt"/>
                <a:cs typeface="Calibri" pitchFamily="34" charset="0"/>
              </a:rPr>
            </a:br>
            <a:r>
              <a:rPr lang="ru-RU" b="1" dirty="0">
                <a:solidFill>
                  <a:srgbClr val="333399"/>
                </a:solidFill>
                <a:latin typeface="+mn-lt"/>
                <a:cs typeface="Calibri" pitchFamily="34" charset="0"/>
              </a:rPr>
              <a:t>цифровой контент</a:t>
            </a:r>
            <a:endParaRPr lang="en-US" b="1" dirty="0">
              <a:solidFill>
                <a:srgbClr val="333399"/>
              </a:solidFill>
              <a:latin typeface="+mn-lt"/>
              <a:cs typeface="Calibri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  <a:cs typeface="Calibri" pitchFamily="34" charset="0"/>
              </a:rPr>
              <a:t>широкий набор удобных </a:t>
            </a:r>
            <a:br>
              <a:rPr lang="ru-RU" b="1" dirty="0">
                <a:solidFill>
                  <a:srgbClr val="333399"/>
                </a:solidFill>
                <a:latin typeface="+mn-lt"/>
                <a:cs typeface="Calibri" pitchFamily="34" charset="0"/>
              </a:rPr>
            </a:br>
            <a:r>
              <a:rPr lang="ru-RU" b="1" dirty="0">
                <a:solidFill>
                  <a:srgbClr val="333399"/>
                </a:solidFill>
                <a:latin typeface="+mn-lt"/>
                <a:cs typeface="Calibri" pitchFamily="34" charset="0"/>
              </a:rPr>
              <a:t>образовательных онлайн-сервисов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62BDC485-45BF-5C46-E476-8D26A62A2FB0}"/>
              </a:ext>
            </a:extLst>
          </p:cNvPr>
          <p:cNvSpPr/>
          <p:nvPr/>
        </p:nvSpPr>
        <p:spPr>
          <a:xfrm>
            <a:off x="311249" y="1839521"/>
            <a:ext cx="2336800" cy="1011562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9" name="Picture 2" descr="https://gimn-11.odinedu.ru/upload/iblock/074/074605a5486323899bc5b605c65a1a3d.jpg">
            <a:extLst>
              <a:ext uri="{FF2B5EF4-FFF2-40B4-BE49-F238E27FC236}">
                <a16:creationId xmlns="" xmlns:a16="http://schemas.microsoft.com/office/drawing/2014/main" id="{5726B91C-4672-6D28-C7FD-E936D1070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342" y="1976094"/>
            <a:ext cx="2041364" cy="82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Google Shape;111;p16">
            <a:extLst>
              <a:ext uri="{FF2B5EF4-FFF2-40B4-BE49-F238E27FC236}">
                <a16:creationId xmlns="" xmlns:a16="http://schemas.microsoft.com/office/drawing/2014/main" id="{75FB8362-7A01-FB46-58E5-CF784D56D1AD}"/>
              </a:ext>
            </a:extLst>
          </p:cNvPr>
          <p:cNvSpPr txBox="1"/>
          <p:nvPr/>
        </p:nvSpPr>
        <p:spPr>
          <a:xfrm>
            <a:off x="-551317" y="964763"/>
            <a:ext cx="1015285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buClr>
                <a:srgbClr val="000000"/>
              </a:buClr>
              <a:defRPr/>
            </a:pPr>
            <a:r>
              <a:rPr lang="ru" sz="2400" b="1" spc="-100" dirty="0">
                <a:solidFill>
                  <a:srgbClr val="990033"/>
                </a:solidFill>
                <a:ea typeface="Arial"/>
                <a:cs typeface="Calibri" pitchFamily="34" charset="0"/>
                <a:sym typeface="Ubuntu"/>
              </a:rPr>
              <a:t>Использование электронных сервисов в образовательной деятельности</a:t>
            </a:r>
            <a:endParaRPr sz="2400" b="1" spc="-100" dirty="0">
              <a:solidFill>
                <a:srgbClr val="990033"/>
              </a:solidFill>
              <a:ea typeface="Arial"/>
              <a:cs typeface="Calibri" pitchFamily="34" charset="0"/>
              <a:sym typeface="Ubuntu"/>
            </a:endParaRPr>
          </a:p>
        </p:txBody>
      </p:sp>
      <p:pic>
        <p:nvPicPr>
          <p:cNvPr id="60" name="Рисунок 33">
            <a:extLst>
              <a:ext uri="{FF2B5EF4-FFF2-40B4-BE49-F238E27FC236}">
                <a16:creationId xmlns="" xmlns:a16="http://schemas.microsoft.com/office/drawing/2014/main" id="{6B64C02F-8633-D26B-7C75-0996C09D5AB5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342" y="3144112"/>
            <a:ext cx="2856171" cy="6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>
            <a:extLst>
              <a:ext uri="{FF2B5EF4-FFF2-40B4-BE49-F238E27FC236}">
                <a16:creationId xmlns="" xmlns:a16="http://schemas.microsoft.com/office/drawing/2014/main" id="{2270320A-6007-A435-158F-55A91034C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0062" y="1665878"/>
            <a:ext cx="2279523" cy="7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>
            <a:extLst>
              <a:ext uri="{FF2B5EF4-FFF2-40B4-BE49-F238E27FC236}">
                <a16:creationId xmlns="" xmlns:a16="http://schemas.microsoft.com/office/drawing/2014/main" id="{5DA254DF-264B-4CAE-09CB-DF5803A95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124231"/>
            <a:ext cx="2446246" cy="609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3" name="Прямоугольник 2">
            <a:extLst>
              <a:ext uri="{FF2B5EF4-FFF2-40B4-BE49-F238E27FC236}">
                <a16:creationId xmlns="" xmlns:a16="http://schemas.microsoft.com/office/drawing/2014/main" id="{2B2FB3C0-BDFA-4A2C-26A3-6F30F214F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605" y="2428245"/>
            <a:ext cx="24885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7647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3367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087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4807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US" altLang="ru-RU" sz="1200" dirty="0">
                <a:solidFill>
                  <a:srgbClr val="C00000"/>
                </a:solidFill>
              </a:rPr>
              <a:t>https://myschool.edu.ru/</a:t>
            </a:r>
            <a:endParaRPr lang="ru-RU" altLang="ru-RU" sz="1200" dirty="0">
              <a:solidFill>
                <a:srgbClr val="C00000"/>
              </a:solidFill>
            </a:endParaRPr>
          </a:p>
        </p:txBody>
      </p:sp>
      <p:cxnSp>
        <p:nvCxnSpPr>
          <p:cNvPr id="64" name="Прямая со стрелкой 63">
            <a:extLst>
              <a:ext uri="{FF2B5EF4-FFF2-40B4-BE49-F238E27FC236}">
                <a16:creationId xmlns="" xmlns:a16="http://schemas.microsoft.com/office/drawing/2014/main" id="{2EC7E9FF-00F8-595A-332C-BE4686A02322}"/>
              </a:ext>
            </a:extLst>
          </p:cNvPr>
          <p:cNvCxnSpPr>
            <a:cxnSpLocks/>
          </p:cNvCxnSpPr>
          <p:nvPr/>
        </p:nvCxnSpPr>
        <p:spPr>
          <a:xfrm>
            <a:off x="2648049" y="2163594"/>
            <a:ext cx="892556" cy="14443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="" xmlns:a16="http://schemas.microsoft.com/office/drawing/2014/main" id="{DD147F28-F477-4EE0-657D-3D521768711B}"/>
              </a:ext>
            </a:extLst>
          </p:cNvPr>
          <p:cNvCxnSpPr/>
          <p:nvPr/>
        </p:nvCxnSpPr>
        <p:spPr>
          <a:xfrm flipH="1">
            <a:off x="5932463" y="2169715"/>
            <a:ext cx="776288" cy="793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="" xmlns:a16="http://schemas.microsoft.com/office/drawing/2014/main" id="{EE62A705-C290-88D2-3057-9D0A3514E40A}"/>
              </a:ext>
            </a:extLst>
          </p:cNvPr>
          <p:cNvCxnSpPr>
            <a:cxnSpLocks/>
          </p:cNvCxnSpPr>
          <p:nvPr/>
        </p:nvCxnSpPr>
        <p:spPr>
          <a:xfrm>
            <a:off x="3201291" y="3460121"/>
            <a:ext cx="75910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="" xmlns:a16="http://schemas.microsoft.com/office/drawing/2014/main" id="{8A9F81B8-9DBB-D4BC-78F5-71ED19FBE4D5}"/>
              </a:ext>
            </a:extLst>
          </p:cNvPr>
          <p:cNvCxnSpPr>
            <a:cxnSpLocks/>
          </p:cNvCxnSpPr>
          <p:nvPr/>
        </p:nvCxnSpPr>
        <p:spPr>
          <a:xfrm flipV="1">
            <a:off x="3970246" y="2692498"/>
            <a:ext cx="0" cy="767623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="" xmlns:a16="http://schemas.microsoft.com/office/drawing/2014/main" id="{007C64BA-BF66-624F-EE8A-59993DB48179}"/>
              </a:ext>
            </a:extLst>
          </p:cNvPr>
          <p:cNvCxnSpPr>
            <a:cxnSpLocks/>
          </p:cNvCxnSpPr>
          <p:nvPr/>
        </p:nvCxnSpPr>
        <p:spPr>
          <a:xfrm flipH="1">
            <a:off x="5192153" y="3472411"/>
            <a:ext cx="865309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>
            <a:extLst>
              <a:ext uri="{FF2B5EF4-FFF2-40B4-BE49-F238E27FC236}">
                <a16:creationId xmlns="" xmlns:a16="http://schemas.microsoft.com/office/drawing/2014/main" id="{9885709D-4C2C-1C82-5674-F7C03200F3D8}"/>
              </a:ext>
            </a:extLst>
          </p:cNvPr>
          <p:cNvCxnSpPr>
            <a:cxnSpLocks/>
          </p:cNvCxnSpPr>
          <p:nvPr/>
        </p:nvCxnSpPr>
        <p:spPr>
          <a:xfrm flipV="1">
            <a:off x="5189446" y="2717534"/>
            <a:ext cx="0" cy="742587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43FFE689-0974-E850-73B8-BBDCFFEF558A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03098" y="3849359"/>
            <a:ext cx="8840893" cy="287699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5EF1877A-06B3-1284-D4E5-1C7E643472D5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200935" y="3824790"/>
            <a:ext cx="2751598" cy="17717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591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19D131FF-456F-438A-AA38-F9BC81B8E0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81000" y="3195021"/>
            <a:ext cx="11734800" cy="256959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0AEE3D3-3326-4345-84AA-57D5D053B6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070" y="919952"/>
            <a:ext cx="2530145" cy="189760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1293466" y="76200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991600" y="223253"/>
            <a:ext cx="2145691" cy="28405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lang="ru-RU" sz="90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образования и науки Самарской области</a:t>
            </a:r>
            <a:endParaRPr sz="900" dirty="0">
              <a:latin typeface="Cera Pro Medium"/>
              <a:cs typeface="Cera Pro Medium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81000" y="84985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28600" y="203914"/>
            <a:ext cx="9202270" cy="47000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ru-RU" altLang="ru-RU" sz="28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Создание детских </a:t>
            </a:r>
            <a:r>
              <a:rPr kumimoji="1" lang="ru-RU" altLang="ru-RU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кванториумов</a:t>
            </a:r>
            <a:r>
              <a:rPr kumimoji="1" lang="ru-RU" altLang="ru-RU" sz="28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 и мини-технопарков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xfrm>
            <a:off x="11780998" y="6440216"/>
            <a:ext cx="240428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pPr marL="38100">
                <a:lnSpc>
                  <a:spcPts val="1639"/>
                </a:lnSpc>
              </a:pPr>
              <a:t>12</a:t>
            </a:fld>
            <a:endParaRPr spc="5" dirty="0"/>
          </a:p>
        </p:txBody>
      </p:sp>
      <p:graphicFrame>
        <p:nvGraphicFramePr>
          <p:cNvPr id="35" name="Таблица 34">
            <a:extLst>
              <a:ext uri="{FF2B5EF4-FFF2-40B4-BE49-F238E27FC236}">
                <a16:creationId xmlns="" xmlns:a16="http://schemas.microsoft.com/office/drawing/2014/main" id="{8534B650-5CF9-4FD8-9F9F-D0D7B19A7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2420015"/>
              </p:ext>
            </p:extLst>
          </p:nvPr>
        </p:nvGraphicFramePr>
        <p:xfrm>
          <a:off x="381000" y="928816"/>
          <a:ext cx="8534400" cy="17719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75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48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62698">
                  <a:extLst>
                    <a:ext uri="{9D8B030D-6E8A-4147-A177-3AD203B41FA5}">
                      <a16:colId xmlns="" xmlns:a16="http://schemas.microsoft.com/office/drawing/2014/main" val="1386938536"/>
                    </a:ext>
                  </a:extLst>
                </a:gridCol>
                <a:gridCol w="1299352">
                  <a:extLst>
                    <a:ext uri="{9D8B030D-6E8A-4147-A177-3AD203B41FA5}">
                      <a16:colId xmlns="" xmlns:a16="http://schemas.microsoft.com/office/drawing/2014/main" val="4060969204"/>
                    </a:ext>
                  </a:extLst>
                </a:gridCol>
              </a:tblGrid>
              <a:tr h="3657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Результат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</a:t>
                      </a:r>
                    </a:p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План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7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2024 году</a:t>
                      </a: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нарастающий итог</a:t>
                      </a: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7746254"/>
                  </a:ext>
                </a:extLst>
              </a:tr>
              <a:tr h="249739">
                <a:tc>
                  <a:txBody>
                    <a:bodyPr/>
                    <a:lstStyle/>
                    <a:p>
                      <a:pPr marL="108000"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Образовательные организации обеспечены детскими мини-технопарками, ед.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39486102"/>
                  </a:ext>
                </a:extLst>
              </a:tr>
              <a:tr h="249739">
                <a:tc>
                  <a:txBody>
                    <a:bodyPr/>
                    <a:lstStyle/>
                    <a:p>
                      <a:pPr marL="108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Образовательные организации обеспечены школьными</a:t>
                      </a:r>
                      <a:r>
                        <a:rPr lang="ru-RU" sz="1600" b="1" i="0" u="none" strike="noStrike" cap="none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ru-RU" sz="1600" b="1" i="0" u="none" strike="noStrike" cap="none" baseline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кванториумами</a:t>
                      </a:r>
                      <a:r>
                        <a:rPr lang="ru-RU" sz="16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, ед.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A85F859-5730-4B10-A116-871E49D95814}"/>
              </a:ext>
            </a:extLst>
          </p:cNvPr>
          <p:cNvSpPr txBox="1"/>
          <p:nvPr/>
        </p:nvSpPr>
        <p:spPr>
          <a:xfrm>
            <a:off x="8915400" y="2825091"/>
            <a:ext cx="31060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ГБОУ СОШ № 3 </a:t>
            </a:r>
            <a:r>
              <a:rPr lang="ru-RU" sz="1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г.о</a:t>
            </a:r>
            <a:r>
              <a:rPr lang="ru-RU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Нефтегорска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6D3A1FC8-9F2A-47EB-926D-7F8DD232E65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08068" y="6065450"/>
            <a:ext cx="5643108" cy="28508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69CA1D8-A4C4-45DD-928E-A3695CED2A8F}"/>
              </a:ext>
            </a:extLst>
          </p:cNvPr>
          <p:cNvSpPr txBox="1"/>
          <p:nvPr/>
        </p:nvSpPr>
        <p:spPr>
          <a:xfrm>
            <a:off x="331674" y="573036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 создание школьного 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кванториума</a:t>
            </a:r>
            <a:endParaRPr lang="ru-RU" sz="18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2925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3FD9D0A9-EEEC-F1A4-1D96-868E53412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6550298"/>
              </p:ext>
            </p:extLst>
          </p:nvPr>
        </p:nvGraphicFramePr>
        <p:xfrm>
          <a:off x="334434" y="1316567"/>
          <a:ext cx="5543551" cy="1771651"/>
        </p:xfrm>
        <a:graphic>
          <a:graphicData uri="http://schemas.openxmlformats.org/drawingml/2006/table">
            <a:tbl>
              <a:tblPr/>
              <a:tblGrid>
                <a:gridCol w="4349751">
                  <a:extLst>
                    <a:ext uri="{9D8B030D-6E8A-4147-A177-3AD203B41FA5}">
                      <a16:colId xmlns="" xmlns:a16="http://schemas.microsoft.com/office/drawing/2014/main" val="1049511010"/>
                    </a:ext>
                  </a:extLst>
                </a:gridCol>
                <a:gridCol w="1193800">
                  <a:extLst>
                    <a:ext uri="{9D8B030D-6E8A-4147-A177-3AD203B41FA5}">
                      <a16:colId xmlns="" xmlns:a16="http://schemas.microsoft.com/office/drawing/2014/main" val="3639538515"/>
                    </a:ext>
                  </a:extLst>
                </a:gridCol>
              </a:tblGrid>
              <a:tr h="635000">
                <a:tc>
                  <a:txBody>
                    <a:bodyPr/>
                    <a:lstStyle>
                      <a:lvl1pPr defTabSz="682625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1313" defTabSz="682625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2625" defTabSz="682625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5525" defTabSz="682625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66838" defTabSz="682625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4038" indent="1588" defTabSz="682625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1238" indent="1588" defTabSz="682625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38438" indent="1588" defTabSz="682625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95638" indent="1588" defTabSz="682625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26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Результат</a:t>
                      </a:r>
                    </a:p>
                  </a:txBody>
                  <a:tcPr marL="4144" marR="4144" marT="414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682625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1313" defTabSz="682625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2625" defTabSz="682625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5525" defTabSz="682625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66838" defTabSz="682625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4038" indent="1588" defTabSz="682625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1238" indent="1588" defTabSz="682625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38438" indent="1588" defTabSz="682625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95638" indent="1588" defTabSz="682625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26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Факт</a:t>
                      </a:r>
                    </a:p>
                    <a:p>
                      <a:pPr marL="0" marR="0" lvl="0" indent="0" algn="ctr" defTabSz="6826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2023</a:t>
                      </a:r>
                    </a:p>
                  </a:txBody>
                  <a:tcPr marL="4144" marR="4144" marT="414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1963756"/>
                  </a:ext>
                </a:extLst>
              </a:tr>
              <a:tr h="1136651">
                <a:tc>
                  <a:txBody>
                    <a:bodyPr/>
                    <a:lstStyle>
                      <a:lvl1pPr defTabSz="682625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1313" defTabSz="682625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2625" defTabSz="682625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5525" defTabSz="682625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66838" defTabSz="682625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4038" indent="1588" defTabSz="682625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1238" indent="1588" defTabSz="682625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38438" indent="1588" defTabSz="682625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95638" indent="1588" defTabSz="682625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26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Обновлена материально-техническая база в организациях, осуществляющих обучение исключительно по адаптированным основным общеобразовательным программам, ед.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2625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41313" defTabSz="682625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82625" defTabSz="682625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025525" defTabSz="682625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366838" defTabSz="682625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4038" indent="1588" defTabSz="682625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1238" indent="1588" defTabSz="682625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38438" indent="1588" defTabSz="682625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95638" indent="1588" defTabSz="682625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26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926598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CDEE0B7-2639-7DDF-8D9B-7E76FD1D955C}"/>
              </a:ext>
            </a:extLst>
          </p:cNvPr>
          <p:cNvSpPr txBox="1"/>
          <p:nvPr/>
        </p:nvSpPr>
        <p:spPr>
          <a:xfrm>
            <a:off x="6191250" y="1069705"/>
            <a:ext cx="5666316" cy="2801536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ctr"/>
            <a:r>
              <a:rPr lang="ru-RU" altLang="ru-RU" sz="1467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Обновление (создание) новых профилей трудового обучения: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1467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швейное дело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1467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растениеводство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1467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младший обслуживающий персонал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1467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поварское дело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1467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массажное дело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1467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столярно-слесарная мастерская и др.</a:t>
            </a:r>
          </a:p>
          <a:p>
            <a:pPr algn="ctr"/>
            <a:r>
              <a:rPr lang="ru-RU" altLang="ru-RU" sz="1467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Обновление кабинетов: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1467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коррекционно-развивающий блок;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1467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дополнительное образование (робототехника, гончарная мастерская, декоративно-прикладное искусство, изостудия, фотостудия, радиожурналистика, мини-типография и др.)</a:t>
            </a:r>
          </a:p>
        </p:txBody>
      </p:sp>
      <p:pic>
        <p:nvPicPr>
          <p:cNvPr id="20495" name="Picture 2" descr="C:\Users\haliullinaya\Downloads\швейная мастерская 3.jpg">
            <a:extLst>
              <a:ext uri="{FF2B5EF4-FFF2-40B4-BE49-F238E27FC236}">
                <a16:creationId xmlns="" xmlns:a16="http://schemas.microsoft.com/office/drawing/2014/main" id="{B895E115-E94E-2055-2D6F-E64C3021D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4" y="4131733"/>
            <a:ext cx="3077633" cy="214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4" descr="C:\Users\haliullinaya\Downloads\ГБОУ 17. робототехника 1.jpg">
            <a:extLst>
              <a:ext uri="{FF2B5EF4-FFF2-40B4-BE49-F238E27FC236}">
                <a16:creationId xmlns="" xmlns:a16="http://schemas.microsoft.com/office/drawing/2014/main" id="{531EF453-5F82-A541-8818-2449E6971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585" y="4133851"/>
            <a:ext cx="3067049" cy="214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7" name="TextBox 7">
            <a:extLst>
              <a:ext uri="{FF2B5EF4-FFF2-40B4-BE49-F238E27FC236}">
                <a16:creationId xmlns="" xmlns:a16="http://schemas.microsoft.com/office/drawing/2014/main" id="{5DD40924-D3DA-CA1A-77A3-656F25322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2251" y="6227234"/>
            <a:ext cx="34565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ГБОУ  Школа-интернат № 117 </a:t>
            </a:r>
          </a:p>
          <a:p>
            <a:pPr algn="ctr"/>
            <a:r>
              <a:rPr lang="ru-RU" altLang="ru-RU" sz="16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г.о</a:t>
            </a:r>
            <a:r>
              <a:rPr lang="ru-RU" altLang="ru-RU" sz="16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Самара</a:t>
            </a:r>
          </a:p>
        </p:txBody>
      </p:sp>
      <p:sp>
        <p:nvSpPr>
          <p:cNvPr id="20498" name="TextBox 7">
            <a:extLst>
              <a:ext uri="{FF2B5EF4-FFF2-40B4-BE49-F238E27FC236}">
                <a16:creationId xmlns="" xmlns:a16="http://schemas.microsoft.com/office/drawing/2014/main" id="{944FA54C-5048-D9CE-3E6F-B7678DF8E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917" y="6193367"/>
            <a:ext cx="393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ГБОУ  Школа-интернат № 17 </a:t>
            </a:r>
          </a:p>
          <a:p>
            <a:pPr algn="ctr"/>
            <a:r>
              <a:rPr lang="ru-RU" altLang="ru-RU" sz="16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г.о</a:t>
            </a:r>
            <a:r>
              <a:rPr lang="ru-RU" altLang="ru-RU" sz="16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Самара</a:t>
            </a:r>
          </a:p>
        </p:txBody>
      </p:sp>
      <p:sp>
        <p:nvSpPr>
          <p:cNvPr id="20499" name="TextBox 7">
            <a:extLst>
              <a:ext uri="{FF2B5EF4-FFF2-40B4-BE49-F238E27FC236}">
                <a16:creationId xmlns="" xmlns:a16="http://schemas.microsoft.com/office/drawing/2014/main" id="{5D0F02D8-1CE6-FB15-4077-F30962707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9634" y="6227234"/>
            <a:ext cx="2730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ГБОУ Школа-интернат № 4 </a:t>
            </a:r>
          </a:p>
          <a:p>
            <a:pPr algn="ctr"/>
            <a:r>
              <a:rPr lang="ru-RU" altLang="ru-RU" sz="16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г.о</a:t>
            </a:r>
            <a:r>
              <a:rPr lang="ru-RU" altLang="ru-RU" sz="16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Тольятти</a:t>
            </a:r>
          </a:p>
        </p:txBody>
      </p:sp>
      <p:pic>
        <p:nvPicPr>
          <p:cNvPr id="20500" name="Picture 32">
            <a:extLst>
              <a:ext uri="{FF2B5EF4-FFF2-40B4-BE49-F238E27FC236}">
                <a16:creationId xmlns="" xmlns:a16="http://schemas.microsoft.com/office/drawing/2014/main" id="{3A46EDCA-55D2-A78E-4C8C-F1F02974E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1967" y="4114801"/>
            <a:ext cx="2688167" cy="211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1" name="TextBox 7">
            <a:extLst>
              <a:ext uri="{FF2B5EF4-FFF2-40B4-BE49-F238E27FC236}">
                <a16:creationId xmlns="" xmlns:a16="http://schemas.microsoft.com/office/drawing/2014/main" id="{3CA7A614-3897-8F86-5996-E9C0B5AD1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3352" y="6212418"/>
            <a:ext cx="32046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ГБОУ Школа-интернат им. </a:t>
            </a:r>
          </a:p>
          <a:p>
            <a:pPr algn="ctr"/>
            <a:r>
              <a:rPr lang="ru-RU" altLang="ru-RU" sz="16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И.Е. Егорова </a:t>
            </a:r>
            <a:r>
              <a:rPr lang="ru-RU" altLang="ru-RU" sz="16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г.о</a:t>
            </a:r>
            <a:r>
              <a:rPr lang="ru-RU" altLang="ru-RU" sz="16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Новокуйбышевск</a:t>
            </a:r>
          </a:p>
        </p:txBody>
      </p:sp>
      <p:pic>
        <p:nvPicPr>
          <p:cNvPr id="20502" name="Рисунок 14">
            <a:extLst>
              <a:ext uri="{FF2B5EF4-FFF2-40B4-BE49-F238E27FC236}">
                <a16:creationId xmlns="" xmlns:a16="http://schemas.microsoft.com/office/drawing/2014/main" id="{ADA3D2B7-A7C6-16AD-9A47-4CDD96D943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0351" y="4114801"/>
            <a:ext cx="3003549" cy="211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object 5">
            <a:extLst>
              <a:ext uri="{FF2B5EF4-FFF2-40B4-BE49-F238E27FC236}">
                <a16:creationId xmlns="" xmlns:a16="http://schemas.microsoft.com/office/drawing/2014/main" id="{1F6DCA32-CBCF-3B5F-254C-143B513C95A8}"/>
              </a:ext>
            </a:extLst>
          </p:cNvPr>
          <p:cNvGrpSpPr/>
          <p:nvPr/>
        </p:nvGrpSpPr>
        <p:grpSpPr>
          <a:xfrm>
            <a:off x="11293466" y="76200"/>
            <a:ext cx="595630" cy="652145"/>
            <a:chOff x="10298880" y="388382"/>
            <a:chExt cx="595630" cy="652145"/>
          </a:xfrm>
        </p:grpSpPr>
        <p:pic>
          <p:nvPicPr>
            <p:cNvPr id="3" name="object 6">
              <a:extLst>
                <a:ext uri="{FF2B5EF4-FFF2-40B4-BE49-F238E27FC236}">
                  <a16:creationId xmlns="" xmlns:a16="http://schemas.microsoft.com/office/drawing/2014/main" id="{74C2C275-1B48-04CC-B7D9-82AB3A9609D1}"/>
                </a:ext>
              </a:extLst>
            </p:cNvPr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4" name="object 7">
              <a:extLst>
                <a:ext uri="{FF2B5EF4-FFF2-40B4-BE49-F238E27FC236}">
                  <a16:creationId xmlns="" xmlns:a16="http://schemas.microsoft.com/office/drawing/2014/main" id="{C79B7598-3372-3ED2-EF62-F38ED7F0EA5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5" name="object 8">
              <a:extLst>
                <a:ext uri="{FF2B5EF4-FFF2-40B4-BE49-F238E27FC236}">
                  <a16:creationId xmlns="" xmlns:a16="http://schemas.microsoft.com/office/drawing/2014/main" id="{ED57AC1A-8785-738B-019A-9CF2BE3025D8}"/>
                </a:ext>
              </a:extLst>
            </p:cNvPr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9">
              <a:extLst>
                <a:ext uri="{FF2B5EF4-FFF2-40B4-BE49-F238E27FC236}">
                  <a16:creationId xmlns="" xmlns:a16="http://schemas.microsoft.com/office/drawing/2014/main" id="{FB469174-D314-4F1D-FEBC-0A49DE1B5D62}"/>
                </a:ext>
              </a:extLst>
            </p:cNvPr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0">
              <a:extLst>
                <a:ext uri="{FF2B5EF4-FFF2-40B4-BE49-F238E27FC236}">
                  <a16:creationId xmlns="" xmlns:a16="http://schemas.microsoft.com/office/drawing/2014/main" id="{CBB10834-7F6E-2C6F-5FFD-E2D5EB9F82C2}"/>
                </a:ext>
              </a:extLst>
            </p:cNvPr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11">
              <a:extLst>
                <a:ext uri="{FF2B5EF4-FFF2-40B4-BE49-F238E27FC236}">
                  <a16:creationId xmlns="" xmlns:a16="http://schemas.microsoft.com/office/drawing/2014/main" id="{BC8F356A-45D1-18ED-33AA-87961BC8592C}"/>
                </a:ext>
              </a:extLst>
            </p:cNvPr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0" name="object 12">
              <a:extLst>
                <a:ext uri="{FF2B5EF4-FFF2-40B4-BE49-F238E27FC236}">
                  <a16:creationId xmlns="" xmlns:a16="http://schemas.microsoft.com/office/drawing/2014/main" id="{A41E1E8A-A089-C56D-AC6A-F606AE155D73}"/>
                </a:ext>
              </a:extLst>
            </p:cNvPr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1" name="object 13">
              <a:extLst>
                <a:ext uri="{FF2B5EF4-FFF2-40B4-BE49-F238E27FC236}">
                  <a16:creationId xmlns="" xmlns:a16="http://schemas.microsoft.com/office/drawing/2014/main" id="{13FEF074-42AB-D715-ADF9-F3C461CFAD37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2" name="object 14">
              <a:extLst>
                <a:ext uri="{FF2B5EF4-FFF2-40B4-BE49-F238E27FC236}">
                  <a16:creationId xmlns="" xmlns:a16="http://schemas.microsoft.com/office/drawing/2014/main" id="{C2F8BAAD-301B-666C-29BD-3BE316E0F74B}"/>
                </a:ext>
              </a:extLst>
            </p:cNvPr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3" name="object 15">
              <a:extLst>
                <a:ext uri="{FF2B5EF4-FFF2-40B4-BE49-F238E27FC236}">
                  <a16:creationId xmlns="" xmlns:a16="http://schemas.microsoft.com/office/drawing/2014/main" id="{B571E5A8-925C-C4F3-2A5B-4392E836547B}"/>
                </a:ext>
              </a:extLst>
            </p:cNvPr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5" name="object 16">
              <a:extLst>
                <a:ext uri="{FF2B5EF4-FFF2-40B4-BE49-F238E27FC236}">
                  <a16:creationId xmlns="" xmlns:a16="http://schemas.microsoft.com/office/drawing/2014/main" id="{A22FAEC4-B543-192E-7D92-8CCC89E0B612}"/>
                </a:ext>
              </a:extLst>
            </p:cNvPr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="" xmlns:a16="http://schemas.microsoft.com/office/drawing/2014/main" id="{0DED1098-1796-33C4-5202-3B9930CA168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>
              <a:extLst>
                <a:ext uri="{FF2B5EF4-FFF2-40B4-BE49-F238E27FC236}">
                  <a16:creationId xmlns="" xmlns:a16="http://schemas.microsoft.com/office/drawing/2014/main" id="{60C8362F-3458-CE8F-4D55-2129A1A5DB00}"/>
                </a:ext>
              </a:extLst>
            </p:cNvPr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="" xmlns:a16="http://schemas.microsoft.com/office/drawing/2014/main" id="{CBFFE29C-0528-2C40-A78A-8B52FE3FACC8}"/>
                </a:ext>
              </a:extLst>
            </p:cNvPr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="" xmlns:a16="http://schemas.microsoft.com/office/drawing/2014/main" id="{D438497B-8CE9-C446-CB81-FC250A925A72}"/>
                </a:ext>
              </a:extLst>
            </p:cNvPr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extLst>
                <a:ext uri="{FF2B5EF4-FFF2-40B4-BE49-F238E27FC236}">
                  <a16:creationId xmlns="" xmlns:a16="http://schemas.microsoft.com/office/drawing/2014/main" id="{75CA37E1-1E45-2DAA-A2AD-FBFCC1E721DC}"/>
                </a:ext>
              </a:extLst>
            </p:cNvPr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>
              <a:extLst>
                <a:ext uri="{FF2B5EF4-FFF2-40B4-BE49-F238E27FC236}">
                  <a16:creationId xmlns="" xmlns:a16="http://schemas.microsoft.com/office/drawing/2014/main" id="{1D08D325-C6A9-70ED-CEF7-46CECFA5A878}"/>
                </a:ext>
              </a:extLst>
            </p:cNvPr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>
              <a:extLst>
                <a:ext uri="{FF2B5EF4-FFF2-40B4-BE49-F238E27FC236}">
                  <a16:creationId xmlns="" xmlns:a16="http://schemas.microsoft.com/office/drawing/2014/main" id="{1003EF56-DA96-2265-0292-BBE96A3B0FD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>
              <a:extLst>
                <a:ext uri="{FF2B5EF4-FFF2-40B4-BE49-F238E27FC236}">
                  <a16:creationId xmlns="" xmlns:a16="http://schemas.microsoft.com/office/drawing/2014/main" id="{569CD4A1-5D68-3FFA-CCA8-9F04A1DBB6A6}"/>
                </a:ext>
              </a:extLst>
            </p:cNvPr>
            <p:cNvPicPr/>
            <p:nvPr/>
          </p:nvPicPr>
          <p:blipFill>
            <a:blip r:embed="rId1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>
              <a:extLst>
                <a:ext uri="{FF2B5EF4-FFF2-40B4-BE49-F238E27FC236}">
                  <a16:creationId xmlns="" xmlns:a16="http://schemas.microsoft.com/office/drawing/2014/main" id="{1B13024D-C8FC-D38D-AC0B-8B6D653C5844}"/>
                </a:ext>
              </a:extLst>
            </p:cNvPr>
            <p:cNvPicPr/>
            <p:nvPr/>
          </p:nvPicPr>
          <p:blipFill>
            <a:blip r:embed="rId1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>
              <a:extLst>
                <a:ext uri="{FF2B5EF4-FFF2-40B4-BE49-F238E27FC236}">
                  <a16:creationId xmlns="" xmlns:a16="http://schemas.microsoft.com/office/drawing/2014/main" id="{310D7E41-326F-D284-A7B9-99C821F1DE19}"/>
                </a:ext>
              </a:extLst>
            </p:cNvPr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="" xmlns:a16="http://schemas.microsoft.com/office/drawing/2014/main" id="{C8DD5DA7-7E3B-4C44-D51A-B26AD806724F}"/>
                </a:ext>
              </a:extLst>
            </p:cNvPr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="" xmlns:a16="http://schemas.microsoft.com/office/drawing/2014/main" id="{121DD438-1920-A9A3-F9F6-2103C372E365}"/>
                </a:ext>
              </a:extLst>
            </p:cNvPr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>
              <a:extLst>
                <a:ext uri="{FF2B5EF4-FFF2-40B4-BE49-F238E27FC236}">
                  <a16:creationId xmlns="" xmlns:a16="http://schemas.microsoft.com/office/drawing/2014/main" id="{D1B38F79-4FE0-213C-DE99-605DA5C9CC07}"/>
                </a:ext>
              </a:extLst>
            </p:cNvPr>
            <p:cNvPicPr/>
            <p:nvPr/>
          </p:nvPicPr>
          <p:blipFill>
            <a:blip r:embed="rId1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>
              <a:extLst>
                <a:ext uri="{FF2B5EF4-FFF2-40B4-BE49-F238E27FC236}">
                  <a16:creationId xmlns="" xmlns:a16="http://schemas.microsoft.com/office/drawing/2014/main" id="{D438FB5E-2735-AF53-2819-AEBB2C812632}"/>
                </a:ext>
              </a:extLst>
            </p:cNvPr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>
            <a:extLst>
              <a:ext uri="{FF2B5EF4-FFF2-40B4-BE49-F238E27FC236}">
                <a16:creationId xmlns="" xmlns:a16="http://schemas.microsoft.com/office/drawing/2014/main" id="{332F06A8-9A44-D0EB-B54C-3102B60D87A9}"/>
              </a:ext>
            </a:extLst>
          </p:cNvPr>
          <p:cNvSpPr txBox="1"/>
          <p:nvPr/>
        </p:nvSpPr>
        <p:spPr>
          <a:xfrm>
            <a:off x="8991600" y="223253"/>
            <a:ext cx="2145691" cy="28405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lang="ru-RU" sz="90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образования и науки Самарской области</a:t>
            </a:r>
            <a:endParaRPr sz="900" dirty="0">
              <a:latin typeface="Cera Pro Medium"/>
              <a:cs typeface="Cera Pro Medium"/>
            </a:endParaRPr>
          </a:p>
        </p:txBody>
      </p:sp>
      <p:sp>
        <p:nvSpPr>
          <p:cNvPr id="32" name="object 32">
            <a:extLst>
              <a:ext uri="{FF2B5EF4-FFF2-40B4-BE49-F238E27FC236}">
                <a16:creationId xmlns="" xmlns:a16="http://schemas.microsoft.com/office/drawing/2014/main" id="{9BC10B33-5584-5D74-0E14-4D78D408F5FF}"/>
              </a:ext>
            </a:extLst>
          </p:cNvPr>
          <p:cNvSpPr/>
          <p:nvPr/>
        </p:nvSpPr>
        <p:spPr>
          <a:xfrm>
            <a:off x="395657" y="960995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4">
            <a:extLst>
              <a:ext uri="{FF2B5EF4-FFF2-40B4-BE49-F238E27FC236}">
                <a16:creationId xmlns="" xmlns:a16="http://schemas.microsoft.com/office/drawing/2014/main" id="{E09605C2-053A-D5A5-7551-0D5F72E9763E}"/>
              </a:ext>
            </a:extLst>
          </p:cNvPr>
          <p:cNvSpPr txBox="1"/>
          <p:nvPr/>
        </p:nvSpPr>
        <p:spPr>
          <a:xfrm>
            <a:off x="238708" y="-63003"/>
            <a:ext cx="8444026" cy="1023998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ru-RU" alt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РП «Современная школа»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ru-RU" alt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Обновление МТБ в школах-интернатах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1293466" y="76200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991600" y="223253"/>
            <a:ext cx="2145691" cy="28405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lang="ru-RU" sz="90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образования и науки Самарской области</a:t>
            </a:r>
            <a:endParaRPr sz="900" dirty="0">
              <a:latin typeface="Cera Pro Medium"/>
              <a:cs typeface="Cera Pro Medium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81000" y="84985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03098" y="131646"/>
            <a:ext cx="8444026" cy="531556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ru-RU" alt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РП «Патриотическое воспитание»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xfrm>
            <a:off x="11780998" y="6440216"/>
            <a:ext cx="258602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pPr marL="38100">
                <a:lnSpc>
                  <a:spcPts val="1639"/>
                </a:lnSpc>
              </a:pPr>
              <a:t>14</a:t>
            </a:fld>
            <a:endParaRPr spc="5" dirty="0"/>
          </a:p>
        </p:txBody>
      </p:sp>
      <p:graphicFrame>
        <p:nvGraphicFramePr>
          <p:cNvPr id="35" name="Таблица 34">
            <a:extLst>
              <a:ext uri="{FF2B5EF4-FFF2-40B4-BE49-F238E27FC236}">
                <a16:creationId xmlns="" xmlns:a16="http://schemas.microsoft.com/office/drawing/2014/main" id="{80FD2558-B9A1-4071-91FA-98F8ACD05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01274962"/>
              </p:ext>
            </p:extLst>
          </p:nvPr>
        </p:nvGraphicFramePr>
        <p:xfrm>
          <a:off x="277997" y="951641"/>
          <a:ext cx="8211131" cy="27473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64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72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07294">
                  <a:extLst>
                    <a:ext uri="{9D8B030D-6E8A-4147-A177-3AD203B41FA5}">
                      <a16:colId xmlns="" xmlns:a16="http://schemas.microsoft.com/office/drawing/2014/main" val="1386938536"/>
                    </a:ext>
                  </a:extLst>
                </a:gridCol>
                <a:gridCol w="1250134">
                  <a:extLst>
                    <a:ext uri="{9D8B030D-6E8A-4147-A177-3AD203B41FA5}">
                      <a16:colId xmlns="" xmlns:a16="http://schemas.microsoft.com/office/drawing/2014/main" val="4060969204"/>
                    </a:ext>
                  </a:extLst>
                </a:gridCol>
              </a:tblGrid>
              <a:tr h="3657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Результат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</a:t>
                      </a:r>
                    </a:p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План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7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2024 году</a:t>
                      </a: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нарастающий итог</a:t>
                      </a: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7746254"/>
                  </a:ext>
                </a:extLst>
              </a:tr>
              <a:tr h="249739">
                <a:tc>
                  <a:txBody>
                    <a:bodyPr/>
                    <a:lstStyle/>
                    <a:p>
                      <a:pPr marL="108000"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Государственные и муниципальные общеобразовательные организации, в том числе структурные подразделения указанных организаций, оснащены государственными символами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691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9739">
                <a:tc>
                  <a:txBody>
                    <a:bodyPr/>
                    <a:lstStyle/>
                    <a:p>
                      <a:pPr marL="108000"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Введение в школах должности советника директора по воспитанию и взаимодействию с детскими общественными объединениями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6" name="Picture 2">
            <a:extLst>
              <a:ext uri="{FF2B5EF4-FFF2-40B4-BE49-F238E27FC236}">
                <a16:creationId xmlns="" xmlns:a16="http://schemas.microsoft.com/office/drawing/2014/main" id="{414AACC6-08F5-4882-BEE3-FB2951AB8E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8610601" y="959368"/>
            <a:ext cx="3352800" cy="510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C86171D8-C473-4B6F-8C71-1A3B502FB443}"/>
              </a:ext>
            </a:extLst>
          </p:cNvPr>
          <p:cNvGrpSpPr/>
          <p:nvPr/>
        </p:nvGrpSpPr>
        <p:grpSpPr>
          <a:xfrm>
            <a:off x="4495801" y="4114799"/>
            <a:ext cx="3844878" cy="2133597"/>
            <a:chOff x="8534400" y="953765"/>
            <a:chExt cx="3585872" cy="1759953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649D67F8-8DE6-4FE0-9EE1-3246B2AC0199}"/>
                </a:ext>
              </a:extLst>
            </p:cNvPr>
            <p:cNvSpPr/>
            <p:nvPr/>
          </p:nvSpPr>
          <p:spPr>
            <a:xfrm>
              <a:off x="8534400" y="953765"/>
              <a:ext cx="3585872" cy="1759953"/>
            </a:xfrm>
            <a:prstGeom prst="rect">
              <a:avLst/>
            </a:prstGeom>
            <a:solidFill>
              <a:srgbClr val="57201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object 8">
              <a:extLst>
                <a:ext uri="{FF2B5EF4-FFF2-40B4-BE49-F238E27FC236}">
                  <a16:creationId xmlns="" xmlns:a16="http://schemas.microsoft.com/office/drawing/2014/main" id="{A35BA63E-EAE8-49A0-B713-8A09E7CE4852}"/>
                </a:ext>
              </a:extLst>
            </p:cNvPr>
            <p:cNvPicPr/>
            <p:nvPr/>
          </p:nvPicPr>
          <p:blipFill>
            <a:blip r:embed="rId1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91183" y="967791"/>
              <a:ext cx="3514745" cy="1650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299903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C72473AB-B629-425E-A186-820C16D5A910}"/>
              </a:ext>
            </a:extLst>
          </p:cNvPr>
          <p:cNvSpPr/>
          <p:nvPr/>
        </p:nvSpPr>
        <p:spPr>
          <a:xfrm>
            <a:off x="-835150" y="5883877"/>
            <a:ext cx="15618172" cy="1486719"/>
          </a:xfrm>
          <a:prstGeom prst="rect">
            <a:avLst/>
          </a:prstGeom>
          <a:solidFill>
            <a:srgbClr val="EFE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C2B44FF-AC77-4F49-AC7A-BED81852939A}"/>
              </a:ext>
            </a:extLst>
          </p:cNvPr>
          <p:cNvSpPr/>
          <p:nvPr/>
        </p:nvSpPr>
        <p:spPr>
          <a:xfrm>
            <a:off x="8475800" y="1236834"/>
            <a:ext cx="2381149" cy="51513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05749888-B96A-4E33-9C7D-20991D5EC063}"/>
              </a:ext>
            </a:extLst>
          </p:cNvPr>
          <p:cNvSpPr/>
          <p:nvPr/>
        </p:nvSpPr>
        <p:spPr>
          <a:xfrm>
            <a:off x="8628200" y="1389234"/>
            <a:ext cx="2381149" cy="515136"/>
          </a:xfrm>
          <a:prstGeom prst="rect">
            <a:avLst/>
          </a:prstGeom>
          <a:solidFill>
            <a:srgbClr val="EFE2E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C0FFEB7E-5404-4BAD-ABD1-C41FB1C7F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68" y="1812903"/>
            <a:ext cx="2016000" cy="4114800"/>
          </a:xfrm>
          <a:custGeom>
            <a:avLst/>
            <a:gdLst>
              <a:gd name="connsiteX0" fmla="*/ 0 w 2016000"/>
              <a:gd name="connsiteY0" fmla="*/ 0 h 4114800"/>
              <a:gd name="connsiteX1" fmla="*/ 2016000 w 2016000"/>
              <a:gd name="connsiteY1" fmla="*/ 0 h 4114800"/>
              <a:gd name="connsiteX2" fmla="*/ 2016000 w 2016000"/>
              <a:gd name="connsiteY2" fmla="*/ 4114800 h 4114800"/>
              <a:gd name="connsiteX3" fmla="*/ 0 w 20160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000" h="4114800">
                <a:moveTo>
                  <a:pt x="0" y="0"/>
                </a:moveTo>
                <a:lnTo>
                  <a:pt x="2016000" y="0"/>
                </a:lnTo>
                <a:lnTo>
                  <a:pt x="2016000" y="4114800"/>
                </a:lnTo>
                <a:lnTo>
                  <a:pt x="0" y="4114800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B22A0B-05BF-48D9-8141-D644922F8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9720" y="1810551"/>
            <a:ext cx="2016000" cy="4114800"/>
          </a:xfrm>
          <a:custGeom>
            <a:avLst/>
            <a:gdLst>
              <a:gd name="connsiteX0" fmla="*/ 0 w 2016000"/>
              <a:gd name="connsiteY0" fmla="*/ 0 h 4114800"/>
              <a:gd name="connsiteX1" fmla="*/ 2016000 w 2016000"/>
              <a:gd name="connsiteY1" fmla="*/ 0 h 4114800"/>
              <a:gd name="connsiteX2" fmla="*/ 2016000 w 2016000"/>
              <a:gd name="connsiteY2" fmla="*/ 4114800 h 4114800"/>
              <a:gd name="connsiteX3" fmla="*/ 0 w 20160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000" h="4114800">
                <a:moveTo>
                  <a:pt x="0" y="0"/>
                </a:moveTo>
                <a:lnTo>
                  <a:pt x="2016000" y="0"/>
                </a:lnTo>
                <a:lnTo>
                  <a:pt x="2016000" y="4114800"/>
                </a:lnTo>
                <a:lnTo>
                  <a:pt x="0" y="4114800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E65031D4-7AA9-4291-BAC6-74E7D354F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088519" y="1810551"/>
            <a:ext cx="2016000" cy="4114800"/>
          </a:xfrm>
          <a:custGeom>
            <a:avLst/>
            <a:gdLst>
              <a:gd name="connsiteX0" fmla="*/ 0 w 2016000"/>
              <a:gd name="connsiteY0" fmla="*/ 0 h 4114800"/>
              <a:gd name="connsiteX1" fmla="*/ 2016000 w 2016000"/>
              <a:gd name="connsiteY1" fmla="*/ 0 h 4114800"/>
              <a:gd name="connsiteX2" fmla="*/ 2016000 w 2016000"/>
              <a:gd name="connsiteY2" fmla="*/ 4114800 h 4114800"/>
              <a:gd name="connsiteX3" fmla="*/ 0 w 20160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000" h="4114800">
                <a:moveTo>
                  <a:pt x="0" y="0"/>
                </a:moveTo>
                <a:lnTo>
                  <a:pt x="2016000" y="0"/>
                </a:lnTo>
                <a:lnTo>
                  <a:pt x="2016000" y="4114800"/>
                </a:lnTo>
                <a:lnTo>
                  <a:pt x="0" y="4114800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90F9A012-D51E-4697-B38D-144B1A8E1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707659" y="1810551"/>
            <a:ext cx="2016000" cy="4114800"/>
          </a:xfrm>
          <a:custGeom>
            <a:avLst/>
            <a:gdLst>
              <a:gd name="connsiteX0" fmla="*/ 0 w 2016000"/>
              <a:gd name="connsiteY0" fmla="*/ 0 h 4114800"/>
              <a:gd name="connsiteX1" fmla="*/ 2016000 w 2016000"/>
              <a:gd name="connsiteY1" fmla="*/ 0 h 4114800"/>
              <a:gd name="connsiteX2" fmla="*/ 2016000 w 2016000"/>
              <a:gd name="connsiteY2" fmla="*/ 4114800 h 4114800"/>
              <a:gd name="connsiteX3" fmla="*/ 0 w 20160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000" h="4114800">
                <a:moveTo>
                  <a:pt x="0" y="0"/>
                </a:moveTo>
                <a:lnTo>
                  <a:pt x="2016000" y="0"/>
                </a:lnTo>
                <a:lnTo>
                  <a:pt x="2016000" y="4114800"/>
                </a:lnTo>
                <a:lnTo>
                  <a:pt x="0" y="4114800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359E880D-8EA3-495E-92E7-3E38C41DB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860" y="1788515"/>
            <a:ext cx="2016000" cy="4114800"/>
          </a:xfrm>
          <a:custGeom>
            <a:avLst/>
            <a:gdLst>
              <a:gd name="connsiteX0" fmla="*/ 0 w 2016000"/>
              <a:gd name="connsiteY0" fmla="*/ 0 h 4114800"/>
              <a:gd name="connsiteX1" fmla="*/ 2016000 w 2016000"/>
              <a:gd name="connsiteY1" fmla="*/ 0 h 4114800"/>
              <a:gd name="connsiteX2" fmla="*/ 2016000 w 2016000"/>
              <a:gd name="connsiteY2" fmla="*/ 4114800 h 4114800"/>
              <a:gd name="connsiteX3" fmla="*/ 0 w 20160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000" h="4114800">
                <a:moveTo>
                  <a:pt x="0" y="0"/>
                </a:moveTo>
                <a:lnTo>
                  <a:pt x="2016000" y="0"/>
                </a:lnTo>
                <a:lnTo>
                  <a:pt x="2016000" y="4114800"/>
                </a:lnTo>
                <a:lnTo>
                  <a:pt x="0" y="4114800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A26C0048-122E-44D1-8605-04F70E1AC8D1}"/>
              </a:ext>
            </a:extLst>
          </p:cNvPr>
          <p:cNvCxnSpPr/>
          <p:nvPr/>
        </p:nvCxnSpPr>
        <p:spPr>
          <a:xfrm>
            <a:off x="3967228" y="346635"/>
            <a:ext cx="0" cy="49850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6784E64B-CF0D-4775-B61C-8FA7FCA823BF}"/>
              </a:ext>
            </a:extLst>
          </p:cNvPr>
          <p:cNvGrpSpPr/>
          <p:nvPr/>
        </p:nvGrpSpPr>
        <p:grpSpPr>
          <a:xfrm>
            <a:off x="331593" y="1800320"/>
            <a:ext cx="11534363" cy="4131310"/>
            <a:chOff x="331593" y="1800320"/>
            <a:chExt cx="11534363" cy="4131310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4E24D216-BFA9-4319-81AC-CA24723DBABB}"/>
                </a:ext>
              </a:extLst>
            </p:cNvPr>
            <p:cNvSpPr/>
            <p:nvPr/>
          </p:nvSpPr>
          <p:spPr>
            <a:xfrm>
              <a:off x="331593" y="1816830"/>
              <a:ext cx="2016000" cy="4114800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="" xmlns:a16="http://schemas.microsoft.com/office/drawing/2014/main" id="{75FD2C1E-BC80-4E10-8702-FB262D710477}"/>
                </a:ext>
              </a:extLst>
            </p:cNvPr>
            <p:cNvSpPr/>
            <p:nvPr/>
          </p:nvSpPr>
          <p:spPr>
            <a:xfrm>
              <a:off x="2711184" y="1800320"/>
              <a:ext cx="2016000" cy="4114800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="" xmlns:a16="http://schemas.microsoft.com/office/drawing/2014/main" id="{2236609B-0806-4F8E-BB57-D58999513C44}"/>
                </a:ext>
              </a:extLst>
            </p:cNvPr>
            <p:cNvSpPr/>
            <p:nvPr/>
          </p:nvSpPr>
          <p:spPr>
            <a:xfrm>
              <a:off x="5090775" y="1800320"/>
              <a:ext cx="2016000" cy="4114800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="" xmlns:a16="http://schemas.microsoft.com/office/drawing/2014/main" id="{4E4BDA4E-3CA9-42C5-BDA1-848C9AABF1A5}"/>
                </a:ext>
              </a:extLst>
            </p:cNvPr>
            <p:cNvSpPr/>
            <p:nvPr/>
          </p:nvSpPr>
          <p:spPr>
            <a:xfrm>
              <a:off x="7470366" y="1800320"/>
              <a:ext cx="2016000" cy="4114800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="" xmlns:a16="http://schemas.microsoft.com/office/drawing/2014/main" id="{67600CCA-86A6-4156-92CC-BEADDB60B212}"/>
                </a:ext>
              </a:extLst>
            </p:cNvPr>
            <p:cNvSpPr/>
            <p:nvPr/>
          </p:nvSpPr>
          <p:spPr>
            <a:xfrm>
              <a:off x="9849956" y="1800320"/>
              <a:ext cx="2016000" cy="4114800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893D4586-A715-4FA0-8671-2CF28FA18CB5}"/>
              </a:ext>
            </a:extLst>
          </p:cNvPr>
          <p:cNvGrpSpPr>
            <a:grpSpLocks noChangeAspect="1"/>
          </p:cNvGrpSpPr>
          <p:nvPr/>
        </p:nvGrpSpPr>
        <p:grpSpPr>
          <a:xfrm>
            <a:off x="3264080" y="1413147"/>
            <a:ext cx="900000" cy="900000"/>
            <a:chOff x="5635700" y="1225248"/>
            <a:chExt cx="1080000" cy="1080000"/>
          </a:xfrm>
        </p:grpSpPr>
        <p:sp>
          <p:nvSpPr>
            <p:cNvPr id="44" name="Овал 43">
              <a:extLst>
                <a:ext uri="{FF2B5EF4-FFF2-40B4-BE49-F238E27FC236}">
                  <a16:creationId xmlns="" xmlns:a16="http://schemas.microsoft.com/office/drawing/2014/main" id="{7877E828-87AB-475D-B77C-9324F32A2B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5700" y="1225248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5B39043D-9FA1-4C0F-81D8-D467C8697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8890" y="1315639"/>
              <a:ext cx="952980" cy="91948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C8834CA1-F279-45F5-8A03-172422278E41}"/>
              </a:ext>
            </a:extLst>
          </p:cNvPr>
          <p:cNvGrpSpPr>
            <a:grpSpLocks noChangeAspect="1"/>
          </p:cNvGrpSpPr>
          <p:nvPr/>
        </p:nvGrpSpPr>
        <p:grpSpPr>
          <a:xfrm>
            <a:off x="5643879" y="1413147"/>
            <a:ext cx="900000" cy="900000"/>
            <a:chOff x="8010025" y="1167277"/>
            <a:chExt cx="1080000" cy="1080000"/>
          </a:xfrm>
        </p:grpSpPr>
        <p:sp>
          <p:nvSpPr>
            <p:cNvPr id="37" name="Овал 36">
              <a:extLst>
                <a:ext uri="{FF2B5EF4-FFF2-40B4-BE49-F238E27FC236}">
                  <a16:creationId xmlns="" xmlns:a16="http://schemas.microsoft.com/office/drawing/2014/main" id="{7DE75DED-BD46-4975-BF18-D523F7D0B7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10025" y="1167277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B1E7F627-75C9-4952-AE2B-83DAADB7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8209" y="1229470"/>
              <a:ext cx="883631" cy="972437"/>
            </a:xfrm>
            <a:prstGeom prst="ellipse">
              <a:avLst/>
            </a:prstGeom>
            <a:ln>
              <a:noFill/>
            </a:ln>
            <a:effectLst/>
          </p:spPr>
        </p:pic>
      </p:grpSp>
      <p:pic>
        <p:nvPicPr>
          <p:cNvPr id="1026" name="Picture 2" descr="Авиастроительные классы">
            <a:extLst>
              <a:ext uri="{FF2B5EF4-FFF2-40B4-BE49-F238E27FC236}">
                <a16:creationId xmlns="" xmlns:a16="http://schemas.microsoft.com/office/drawing/2014/main" id="{FBAA32C9-033D-40A7-A611-4D9B01F71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3678" y="1391111"/>
            <a:ext cx="904244" cy="90000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58BCF631-53FC-4727-8E76-4FBE00D3D04D}"/>
              </a:ext>
            </a:extLst>
          </p:cNvPr>
          <p:cNvGrpSpPr>
            <a:grpSpLocks noChangeAspect="1"/>
          </p:cNvGrpSpPr>
          <p:nvPr/>
        </p:nvGrpSpPr>
        <p:grpSpPr>
          <a:xfrm>
            <a:off x="884281" y="1413147"/>
            <a:ext cx="900000" cy="900000"/>
            <a:chOff x="827492" y="1122085"/>
            <a:chExt cx="1080000" cy="1080000"/>
          </a:xfrm>
        </p:grpSpPr>
        <p:sp>
          <p:nvSpPr>
            <p:cNvPr id="38" name="Овал 37">
              <a:extLst>
                <a:ext uri="{FF2B5EF4-FFF2-40B4-BE49-F238E27FC236}">
                  <a16:creationId xmlns="" xmlns:a16="http://schemas.microsoft.com/office/drawing/2014/main" id="{6B33342D-B2B8-4A72-8B3F-C2F3DF54FD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7492" y="1122085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>
              <a:extLst>
                <a:ext uri="{FF2B5EF4-FFF2-40B4-BE49-F238E27FC236}">
                  <a16:creationId xmlns="" xmlns:a16="http://schemas.microsoft.com/office/drawing/2014/main" id="{CB36F7EF-F3DE-47F1-93FC-77C93C157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9849" y="1313669"/>
              <a:ext cx="844656" cy="756814"/>
            </a:xfrm>
            <a:custGeom>
              <a:avLst/>
              <a:gdLst>
                <a:gd name="connsiteX0" fmla="*/ 76555 w 923924"/>
                <a:gd name="connsiteY0" fmla="*/ 0 h 782023"/>
                <a:gd name="connsiteX1" fmla="*/ 877387 w 923924"/>
                <a:gd name="connsiteY1" fmla="*/ 0 h 782023"/>
                <a:gd name="connsiteX2" fmla="*/ 923924 w 923924"/>
                <a:gd name="connsiteY2" fmla="*/ 56404 h 782023"/>
                <a:gd name="connsiteX3" fmla="*/ 923924 w 923924"/>
                <a:gd name="connsiteY3" fmla="*/ 662238 h 782023"/>
                <a:gd name="connsiteX4" fmla="*/ 858809 w 923924"/>
                <a:gd name="connsiteY4" fmla="*/ 741159 h 782023"/>
                <a:gd name="connsiteX5" fmla="*/ 809281 w 923924"/>
                <a:gd name="connsiteY5" fmla="*/ 782023 h 782023"/>
                <a:gd name="connsiteX6" fmla="*/ 144661 w 923924"/>
                <a:gd name="connsiteY6" fmla="*/ 782023 h 782023"/>
                <a:gd name="connsiteX7" fmla="*/ 95133 w 923924"/>
                <a:gd name="connsiteY7" fmla="*/ 741159 h 782023"/>
                <a:gd name="connsiteX8" fmla="*/ 29195 w 923924"/>
                <a:gd name="connsiteY8" fmla="*/ 661240 h 782023"/>
                <a:gd name="connsiteX9" fmla="*/ 0 w 923924"/>
                <a:gd name="connsiteY9" fmla="*/ 607454 h 782023"/>
                <a:gd name="connsiteX10" fmla="*/ 0 w 923924"/>
                <a:gd name="connsiteY10" fmla="*/ 111189 h 782023"/>
                <a:gd name="connsiteX11" fmla="*/ 29195 w 923924"/>
                <a:gd name="connsiteY11" fmla="*/ 57402 h 7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3924" h="782023">
                  <a:moveTo>
                    <a:pt x="76555" y="0"/>
                  </a:moveTo>
                  <a:lnTo>
                    <a:pt x="877387" y="0"/>
                  </a:lnTo>
                  <a:lnTo>
                    <a:pt x="923924" y="56404"/>
                  </a:lnTo>
                  <a:lnTo>
                    <a:pt x="923924" y="662238"/>
                  </a:lnTo>
                  <a:lnTo>
                    <a:pt x="858809" y="741159"/>
                  </a:lnTo>
                  <a:lnTo>
                    <a:pt x="809281" y="782023"/>
                  </a:lnTo>
                  <a:lnTo>
                    <a:pt x="144661" y="782023"/>
                  </a:lnTo>
                  <a:lnTo>
                    <a:pt x="95133" y="741159"/>
                  </a:lnTo>
                  <a:cubicBezTo>
                    <a:pt x="70703" y="716729"/>
                    <a:pt x="48603" y="689968"/>
                    <a:pt x="29195" y="661240"/>
                  </a:cubicBezTo>
                  <a:lnTo>
                    <a:pt x="0" y="607454"/>
                  </a:lnTo>
                  <a:lnTo>
                    <a:pt x="0" y="111189"/>
                  </a:lnTo>
                  <a:lnTo>
                    <a:pt x="29195" y="57402"/>
                  </a:lnTo>
                  <a:close/>
                </a:path>
              </a:pathLst>
            </a:custGeom>
            <a:ln>
              <a:noFill/>
            </a:ln>
            <a:effectLst/>
          </p:spPr>
        </p:pic>
      </p:grp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7314762A-4895-4F34-A76C-A0CD0FB3D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07720" y="1413147"/>
            <a:ext cx="900000" cy="90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</p:pic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6292250B-D585-4388-8FB7-571CF9833052}"/>
              </a:ext>
            </a:extLst>
          </p:cNvPr>
          <p:cNvGrpSpPr/>
          <p:nvPr/>
        </p:nvGrpSpPr>
        <p:grpSpPr>
          <a:xfrm>
            <a:off x="-548379" y="2499036"/>
            <a:ext cx="13824134" cy="2786580"/>
            <a:chOff x="-548379" y="2499036"/>
            <a:chExt cx="13824134" cy="2786580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F3055F7F-0C07-4FBD-B844-2A14CBAAA8A6}"/>
                </a:ext>
              </a:extLst>
            </p:cNvPr>
            <p:cNvSpPr/>
            <p:nvPr/>
          </p:nvSpPr>
          <p:spPr>
            <a:xfrm>
              <a:off x="-501145" y="2502611"/>
              <a:ext cx="13776900" cy="370988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500B9285-391E-4B53-A6C1-8CDF2AE24802}"/>
                </a:ext>
              </a:extLst>
            </p:cNvPr>
            <p:cNvSpPr txBox="1"/>
            <p:nvPr/>
          </p:nvSpPr>
          <p:spPr>
            <a:xfrm>
              <a:off x="407315" y="2529869"/>
              <a:ext cx="1866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/>
                <a:t>ПЕДАГОГИЧЕСКИЕ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C580AE6D-8BFC-4386-AA79-062EC7684266}"/>
                </a:ext>
              </a:extLst>
            </p:cNvPr>
            <p:cNvSpPr txBox="1"/>
            <p:nvPr/>
          </p:nvSpPr>
          <p:spPr>
            <a:xfrm>
              <a:off x="7473860" y="2499036"/>
              <a:ext cx="22789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АВИАСТРОИТЕЛЬНЫЕ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1FDFD7C1-B5E2-4DFC-94A8-3C68C5EECFAC}"/>
                </a:ext>
              </a:extLst>
            </p:cNvPr>
            <p:cNvSpPr txBox="1"/>
            <p:nvPr/>
          </p:nvSpPr>
          <p:spPr>
            <a:xfrm>
              <a:off x="2920160" y="2499036"/>
              <a:ext cx="15824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/>
                <a:t>МЕДИЦИНСКИЕ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344A814A-28C4-462D-BB0A-8ADDBB983827}"/>
                </a:ext>
              </a:extLst>
            </p:cNvPr>
            <p:cNvSpPr txBox="1"/>
            <p:nvPr/>
          </p:nvSpPr>
          <p:spPr>
            <a:xfrm>
              <a:off x="5340394" y="2514425"/>
              <a:ext cx="14237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/>
                <a:t>АГРОКЛАССЫ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BCAFF0D6-ABFA-414C-B66E-88D377D02F19}"/>
                </a:ext>
              </a:extLst>
            </p:cNvPr>
            <p:cNvSpPr txBox="1"/>
            <p:nvPr/>
          </p:nvSpPr>
          <p:spPr>
            <a:xfrm>
              <a:off x="9818774" y="2499036"/>
              <a:ext cx="2387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НЕФТЕХИМИЧЕСКИЕ</a:t>
              </a: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="" xmlns:a16="http://schemas.microsoft.com/office/drawing/2014/main" id="{20382BE2-9A0C-4DA3-B870-EC3969A59F43}"/>
                </a:ext>
              </a:extLst>
            </p:cNvPr>
            <p:cNvSpPr/>
            <p:nvPr/>
          </p:nvSpPr>
          <p:spPr>
            <a:xfrm>
              <a:off x="-548379" y="3265322"/>
              <a:ext cx="13776900" cy="72202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="" xmlns:a16="http://schemas.microsoft.com/office/drawing/2014/main" id="{B8FA5003-E49F-4078-9752-53E668FAAB14}"/>
                </a:ext>
              </a:extLst>
            </p:cNvPr>
            <p:cNvSpPr/>
            <p:nvPr/>
          </p:nvSpPr>
          <p:spPr>
            <a:xfrm>
              <a:off x="-501145" y="4566355"/>
              <a:ext cx="13776900" cy="67231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E03073E5-FE03-44C8-9E8F-537EE447EB1F}"/>
                </a:ext>
              </a:extLst>
            </p:cNvPr>
            <p:cNvSpPr/>
            <p:nvPr/>
          </p:nvSpPr>
          <p:spPr>
            <a:xfrm>
              <a:off x="7539941" y="3367931"/>
              <a:ext cx="18858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sz="1400" dirty="0"/>
                <a:t>23/24 уч. год</a:t>
              </a:r>
            </a:p>
            <a:p>
              <a:pPr lvl="0" algn="ctr">
                <a:defRPr/>
              </a:pPr>
              <a:r>
                <a:rPr lang="ru-RU" sz="1400" dirty="0"/>
                <a:t>29 школ</a:t>
              </a:r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="" xmlns:a16="http://schemas.microsoft.com/office/drawing/2014/main" id="{E5B478E2-FD87-44FC-8123-30CAF563A7A7}"/>
                </a:ext>
              </a:extLst>
            </p:cNvPr>
            <p:cNvSpPr/>
            <p:nvPr/>
          </p:nvSpPr>
          <p:spPr>
            <a:xfrm>
              <a:off x="7539941" y="4663416"/>
              <a:ext cx="18858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sz="1400" dirty="0"/>
                <a:t>24/25 уч. год</a:t>
              </a:r>
            </a:p>
            <a:p>
              <a:pPr lvl="0" algn="ctr">
                <a:defRPr/>
              </a:pPr>
              <a:r>
                <a:rPr lang="ru-RU" sz="1400" dirty="0"/>
                <a:t>33 школы</a:t>
              </a: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="" xmlns:a16="http://schemas.microsoft.com/office/drawing/2014/main" id="{777D445A-B408-4268-B232-7E24A6F585E3}"/>
                </a:ext>
              </a:extLst>
            </p:cNvPr>
            <p:cNvSpPr/>
            <p:nvPr/>
          </p:nvSpPr>
          <p:spPr>
            <a:xfrm>
              <a:off x="2779515" y="3251467"/>
              <a:ext cx="188580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sz="1400" dirty="0"/>
                <a:t>23/24 уч. год</a:t>
              </a:r>
            </a:p>
            <a:p>
              <a:pPr lvl="0" algn="ctr">
                <a:defRPr/>
              </a:pPr>
              <a:r>
                <a:rPr lang="ru-RU" sz="1400" dirty="0"/>
                <a:t>35 базовых школ</a:t>
              </a:r>
            </a:p>
            <a:p>
              <a:pPr lvl="0" algn="ctr">
                <a:defRPr/>
              </a:pPr>
              <a:r>
                <a:rPr lang="ru-RU" sz="1400" dirty="0"/>
                <a:t>6 опорных школ</a:t>
              </a:r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1F764A32-8473-4220-80E0-45E458E54867}"/>
                </a:ext>
              </a:extLst>
            </p:cNvPr>
            <p:cNvSpPr/>
            <p:nvPr/>
          </p:nvSpPr>
          <p:spPr>
            <a:xfrm>
              <a:off x="2779515" y="4546952"/>
              <a:ext cx="188580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sz="1400" dirty="0"/>
                <a:t>24/25 уч. год</a:t>
              </a:r>
            </a:p>
            <a:p>
              <a:pPr lvl="0" algn="ctr">
                <a:defRPr/>
              </a:pPr>
              <a:r>
                <a:rPr lang="ru-RU" sz="1400" dirty="0"/>
                <a:t>40 школ </a:t>
              </a:r>
            </a:p>
            <a:p>
              <a:pPr lvl="0" algn="ctr">
                <a:defRPr/>
              </a:pPr>
              <a:r>
                <a:rPr lang="ru-RU" sz="1400" dirty="0"/>
                <a:t>8 опорных школ</a:t>
              </a:r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="" xmlns:a16="http://schemas.microsoft.com/office/drawing/2014/main" id="{673DA3FA-DAB8-46D2-A7F3-B00B695C86E6}"/>
                </a:ext>
              </a:extLst>
            </p:cNvPr>
            <p:cNvSpPr/>
            <p:nvPr/>
          </p:nvSpPr>
          <p:spPr>
            <a:xfrm>
              <a:off x="5153715" y="4685452"/>
              <a:ext cx="18858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sz="1400" dirty="0"/>
                <a:t>24/25 уч. год</a:t>
              </a:r>
            </a:p>
            <a:p>
              <a:pPr lvl="0" algn="ctr">
                <a:defRPr/>
              </a:pPr>
              <a:r>
                <a:rPr lang="ru-RU" sz="1400" dirty="0"/>
                <a:t>12 школ</a:t>
              </a:r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="" xmlns:a16="http://schemas.microsoft.com/office/drawing/2014/main" id="{B9AB20C8-971A-4CCC-8CB8-6B2CBEC2B33E}"/>
                </a:ext>
              </a:extLst>
            </p:cNvPr>
            <p:cNvSpPr/>
            <p:nvPr/>
          </p:nvSpPr>
          <p:spPr>
            <a:xfrm>
              <a:off x="4977518" y="3251467"/>
              <a:ext cx="222636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sz="1400" dirty="0"/>
                <a:t>23/24 уч. год</a:t>
              </a:r>
            </a:p>
            <a:p>
              <a:pPr lvl="0" algn="ctr">
                <a:defRPr/>
              </a:pPr>
              <a:r>
                <a:rPr lang="ru-RU" sz="1400" dirty="0"/>
                <a:t>7 школ</a:t>
              </a: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="" xmlns:a16="http://schemas.microsoft.com/office/drawing/2014/main" id="{C40491E9-1DE3-44C5-8382-07FD0E9022BA}"/>
                </a:ext>
              </a:extLst>
            </p:cNvPr>
            <p:cNvSpPr/>
            <p:nvPr/>
          </p:nvSpPr>
          <p:spPr>
            <a:xfrm>
              <a:off x="9915904" y="3389967"/>
              <a:ext cx="18858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sz="1400" dirty="0"/>
                <a:t>23/24 уч. год</a:t>
              </a:r>
            </a:p>
            <a:p>
              <a:pPr lvl="0" algn="ctr">
                <a:defRPr/>
              </a:pPr>
              <a:r>
                <a:rPr lang="ru-RU" sz="1400" dirty="0"/>
                <a:t>11 школ</a:t>
              </a:r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="" xmlns:a16="http://schemas.microsoft.com/office/drawing/2014/main" id="{807B684C-20A5-4725-ADB2-BFC9AA1F0E0A}"/>
                </a:ext>
              </a:extLst>
            </p:cNvPr>
            <p:cNvSpPr/>
            <p:nvPr/>
          </p:nvSpPr>
          <p:spPr>
            <a:xfrm>
              <a:off x="9915904" y="4685452"/>
              <a:ext cx="18858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sz="1400" dirty="0"/>
                <a:t>24/25 уч. год</a:t>
              </a:r>
            </a:p>
            <a:p>
              <a:pPr lvl="0" algn="ctr">
                <a:defRPr/>
              </a:pPr>
              <a:r>
                <a:rPr lang="ru-RU" sz="1400" dirty="0"/>
                <a:t>15 школ</a:t>
              </a: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="" xmlns:a16="http://schemas.microsoft.com/office/drawing/2014/main" id="{42C4D6FE-32CD-492E-931D-BBF01F7A9DC8}"/>
                </a:ext>
              </a:extLst>
            </p:cNvPr>
            <p:cNvSpPr/>
            <p:nvPr/>
          </p:nvSpPr>
          <p:spPr>
            <a:xfrm>
              <a:off x="407315" y="3389967"/>
              <a:ext cx="18858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sz="1400" dirty="0"/>
                <a:t>23/24 уч. год</a:t>
              </a:r>
            </a:p>
            <a:p>
              <a:pPr lvl="0" algn="ctr">
                <a:defRPr/>
              </a:pPr>
              <a:r>
                <a:rPr lang="ru-RU" sz="1400" dirty="0"/>
                <a:t>180 школ</a:t>
              </a:r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="" xmlns:a16="http://schemas.microsoft.com/office/drawing/2014/main" id="{FF0D88B7-F628-443E-AF3A-1D1F351A7FA2}"/>
                </a:ext>
              </a:extLst>
            </p:cNvPr>
            <p:cNvSpPr/>
            <p:nvPr/>
          </p:nvSpPr>
          <p:spPr>
            <a:xfrm>
              <a:off x="407315" y="4685452"/>
              <a:ext cx="18858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sz="1400" dirty="0"/>
                <a:t>24/25 уч. год</a:t>
              </a:r>
            </a:p>
            <a:p>
              <a:pPr lvl="0" algn="ctr">
                <a:defRPr/>
              </a:pPr>
              <a:r>
                <a:rPr lang="ru-RU" sz="1400" dirty="0"/>
                <a:t>200 школ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71A78AEF-797F-46C9-8AD4-516061FAC76C}"/>
              </a:ext>
            </a:extLst>
          </p:cNvPr>
          <p:cNvGrpSpPr/>
          <p:nvPr/>
        </p:nvGrpSpPr>
        <p:grpSpPr>
          <a:xfrm>
            <a:off x="2344302" y="1490543"/>
            <a:ext cx="7507590" cy="4587870"/>
            <a:chOff x="2344302" y="1490543"/>
            <a:chExt cx="7507590" cy="4587870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4EE5CEC2-B365-42C4-91C5-E434946B1E00}"/>
                </a:ext>
              </a:extLst>
            </p:cNvPr>
            <p:cNvSpPr/>
            <p:nvPr/>
          </p:nvSpPr>
          <p:spPr>
            <a:xfrm>
              <a:off x="2344302" y="1490543"/>
              <a:ext cx="362839" cy="4479720"/>
            </a:xfrm>
            <a:prstGeom prst="rect">
              <a:avLst/>
            </a:prstGeom>
            <a:solidFill>
              <a:srgbClr val="EFE2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>
              <a:extLst>
                <a:ext uri="{FF2B5EF4-FFF2-40B4-BE49-F238E27FC236}">
                  <a16:creationId xmlns="" xmlns:a16="http://schemas.microsoft.com/office/drawing/2014/main" id="{FB1EF6F3-9B4D-4E09-989A-B76EF6301966}"/>
                </a:ext>
              </a:extLst>
            </p:cNvPr>
            <p:cNvSpPr/>
            <p:nvPr/>
          </p:nvSpPr>
          <p:spPr>
            <a:xfrm>
              <a:off x="4721174" y="1598693"/>
              <a:ext cx="367294" cy="4479720"/>
            </a:xfrm>
            <a:prstGeom prst="rect">
              <a:avLst/>
            </a:prstGeom>
            <a:solidFill>
              <a:srgbClr val="EFE2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="" xmlns:a16="http://schemas.microsoft.com/office/drawing/2014/main" id="{845917A5-E8B7-449E-A26D-71DA20CC49FB}"/>
                </a:ext>
              </a:extLst>
            </p:cNvPr>
            <p:cNvSpPr/>
            <p:nvPr/>
          </p:nvSpPr>
          <p:spPr>
            <a:xfrm>
              <a:off x="7104000" y="1791292"/>
              <a:ext cx="366829" cy="4287121"/>
            </a:xfrm>
            <a:prstGeom prst="rect">
              <a:avLst/>
            </a:prstGeom>
            <a:solidFill>
              <a:srgbClr val="EFE2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="" xmlns:a16="http://schemas.microsoft.com/office/drawing/2014/main" id="{1053E704-7BC2-4316-A9EB-A1ED250B3744}"/>
                </a:ext>
              </a:extLst>
            </p:cNvPr>
            <p:cNvSpPr/>
            <p:nvPr/>
          </p:nvSpPr>
          <p:spPr>
            <a:xfrm>
              <a:off x="9484861" y="1788515"/>
              <a:ext cx="367031" cy="4287121"/>
            </a:xfrm>
            <a:prstGeom prst="rect">
              <a:avLst/>
            </a:prstGeom>
            <a:solidFill>
              <a:srgbClr val="EFE2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69603D8A-FD1D-4818-902E-80A6D84631D3}"/>
              </a:ext>
            </a:extLst>
          </p:cNvPr>
          <p:cNvSpPr/>
          <p:nvPr/>
        </p:nvSpPr>
        <p:spPr>
          <a:xfrm>
            <a:off x="-1093279" y="2082800"/>
            <a:ext cx="1424988" cy="3952434"/>
          </a:xfrm>
          <a:prstGeom prst="rect">
            <a:avLst/>
          </a:prstGeom>
          <a:solidFill>
            <a:srgbClr val="EFE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320F923C-E3B5-4A5B-A1E2-28147405530D}"/>
              </a:ext>
            </a:extLst>
          </p:cNvPr>
          <p:cNvSpPr/>
          <p:nvPr/>
        </p:nvSpPr>
        <p:spPr>
          <a:xfrm>
            <a:off x="11865720" y="1598693"/>
            <a:ext cx="1448016" cy="4479720"/>
          </a:xfrm>
          <a:prstGeom prst="rect">
            <a:avLst/>
          </a:prstGeom>
          <a:solidFill>
            <a:srgbClr val="EFE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158757D-C0EB-463D-A711-54BB3690358C}"/>
              </a:ext>
            </a:extLst>
          </p:cNvPr>
          <p:cNvSpPr/>
          <p:nvPr/>
        </p:nvSpPr>
        <p:spPr>
          <a:xfrm>
            <a:off x="8628200" y="1061702"/>
            <a:ext cx="1994743" cy="284673"/>
          </a:xfrm>
          <a:prstGeom prst="rect">
            <a:avLst/>
          </a:prstGeom>
          <a:solidFill>
            <a:srgbClr val="EFE2E0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ИНЖЕНЕРНЫЕ</a:t>
            </a:r>
          </a:p>
        </p:txBody>
      </p:sp>
      <p:grpSp>
        <p:nvGrpSpPr>
          <p:cNvPr id="68" name="object 5">
            <a:extLst>
              <a:ext uri="{FF2B5EF4-FFF2-40B4-BE49-F238E27FC236}">
                <a16:creationId xmlns="" xmlns:a16="http://schemas.microsoft.com/office/drawing/2014/main" id="{C13E9A30-967E-47D7-8826-8095930E04E1}"/>
              </a:ext>
            </a:extLst>
          </p:cNvPr>
          <p:cNvGrpSpPr/>
          <p:nvPr/>
        </p:nvGrpSpPr>
        <p:grpSpPr>
          <a:xfrm>
            <a:off x="11293466" y="76200"/>
            <a:ext cx="595630" cy="652145"/>
            <a:chOff x="10298880" y="388382"/>
            <a:chExt cx="595630" cy="652145"/>
          </a:xfrm>
        </p:grpSpPr>
        <p:pic>
          <p:nvPicPr>
            <p:cNvPr id="69" name="object 6">
              <a:extLst>
                <a:ext uri="{FF2B5EF4-FFF2-40B4-BE49-F238E27FC236}">
                  <a16:creationId xmlns="" xmlns:a16="http://schemas.microsoft.com/office/drawing/2014/main" id="{83C02DDE-C238-43BB-BEA5-CDADAA51A10A}"/>
                </a:ext>
              </a:extLst>
            </p:cNvPr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1" name="object 7">
              <a:extLst>
                <a:ext uri="{FF2B5EF4-FFF2-40B4-BE49-F238E27FC236}">
                  <a16:creationId xmlns="" xmlns:a16="http://schemas.microsoft.com/office/drawing/2014/main" id="{66C2289F-ACC4-4059-BBDA-6D364718987B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2" name="object 8">
              <a:extLst>
                <a:ext uri="{FF2B5EF4-FFF2-40B4-BE49-F238E27FC236}">
                  <a16:creationId xmlns="" xmlns:a16="http://schemas.microsoft.com/office/drawing/2014/main" id="{3F69AEFC-05E6-488E-A1F1-56538FCAE5F7}"/>
                </a:ext>
              </a:extLst>
            </p:cNvPr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">
              <a:extLst>
                <a:ext uri="{FF2B5EF4-FFF2-40B4-BE49-F238E27FC236}">
                  <a16:creationId xmlns="" xmlns:a16="http://schemas.microsoft.com/office/drawing/2014/main" id="{AD8434F8-EDE3-4CE4-ACED-01E042EC4A96}"/>
                </a:ext>
              </a:extLst>
            </p:cNvPr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10">
              <a:extLst>
                <a:ext uri="{FF2B5EF4-FFF2-40B4-BE49-F238E27FC236}">
                  <a16:creationId xmlns="" xmlns:a16="http://schemas.microsoft.com/office/drawing/2014/main" id="{94CACF34-44A6-40BA-B1D1-1DE2D4CC38E5}"/>
                </a:ext>
              </a:extLst>
            </p:cNvPr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11">
              <a:extLst>
                <a:ext uri="{FF2B5EF4-FFF2-40B4-BE49-F238E27FC236}">
                  <a16:creationId xmlns="" xmlns:a16="http://schemas.microsoft.com/office/drawing/2014/main" id="{672AAB1C-A16A-4D26-A5CF-9829CB3FBE38}"/>
                </a:ext>
              </a:extLst>
            </p:cNvPr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86" name="object 12">
              <a:extLst>
                <a:ext uri="{FF2B5EF4-FFF2-40B4-BE49-F238E27FC236}">
                  <a16:creationId xmlns="" xmlns:a16="http://schemas.microsoft.com/office/drawing/2014/main" id="{AF7F0B78-DA65-487B-8F3C-BDF59E34FF5B}"/>
                </a:ext>
              </a:extLst>
            </p:cNvPr>
            <p:cNvPicPr/>
            <p:nvPr/>
          </p:nvPicPr>
          <p:blipFill>
            <a:blip r:embed="rId1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87" name="object 13">
              <a:extLst>
                <a:ext uri="{FF2B5EF4-FFF2-40B4-BE49-F238E27FC236}">
                  <a16:creationId xmlns="" xmlns:a16="http://schemas.microsoft.com/office/drawing/2014/main" id="{8E906E8F-D175-4E61-ACC6-5DFB8C14A86F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88" name="object 14">
              <a:extLst>
                <a:ext uri="{FF2B5EF4-FFF2-40B4-BE49-F238E27FC236}">
                  <a16:creationId xmlns="" xmlns:a16="http://schemas.microsoft.com/office/drawing/2014/main" id="{3C4D5F42-F146-4831-90E9-B2B5087662D0}"/>
                </a:ext>
              </a:extLst>
            </p:cNvPr>
            <p:cNvPicPr/>
            <p:nvPr/>
          </p:nvPicPr>
          <p:blipFill>
            <a:blip r:embed="rId1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89" name="object 15">
              <a:extLst>
                <a:ext uri="{FF2B5EF4-FFF2-40B4-BE49-F238E27FC236}">
                  <a16:creationId xmlns="" xmlns:a16="http://schemas.microsoft.com/office/drawing/2014/main" id="{AE94A446-53B4-407B-B102-409AD4474AB8}"/>
                </a:ext>
              </a:extLst>
            </p:cNvPr>
            <p:cNvPicPr/>
            <p:nvPr/>
          </p:nvPicPr>
          <p:blipFill>
            <a:blip r:embed="rId1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90" name="object 16">
              <a:extLst>
                <a:ext uri="{FF2B5EF4-FFF2-40B4-BE49-F238E27FC236}">
                  <a16:creationId xmlns="" xmlns:a16="http://schemas.microsoft.com/office/drawing/2014/main" id="{09BB9E3C-7B20-42D6-B24C-B30D5E17DD17}"/>
                </a:ext>
              </a:extLst>
            </p:cNvPr>
            <p:cNvPicPr/>
            <p:nvPr/>
          </p:nvPicPr>
          <p:blipFill>
            <a:blip r:embed="rId2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91" name="object 17">
              <a:extLst>
                <a:ext uri="{FF2B5EF4-FFF2-40B4-BE49-F238E27FC236}">
                  <a16:creationId xmlns="" xmlns:a16="http://schemas.microsoft.com/office/drawing/2014/main" id="{CCFDBDDD-A22F-401B-A751-78DC0209356D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92" name="object 18">
              <a:extLst>
                <a:ext uri="{FF2B5EF4-FFF2-40B4-BE49-F238E27FC236}">
                  <a16:creationId xmlns="" xmlns:a16="http://schemas.microsoft.com/office/drawing/2014/main" id="{829A109F-7611-40BC-A6E9-E00145DB84F9}"/>
                </a:ext>
              </a:extLst>
            </p:cNvPr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19">
              <a:extLst>
                <a:ext uri="{FF2B5EF4-FFF2-40B4-BE49-F238E27FC236}">
                  <a16:creationId xmlns="" xmlns:a16="http://schemas.microsoft.com/office/drawing/2014/main" id="{87347286-A0D7-4802-BE33-43B21D896EBB}"/>
                </a:ext>
              </a:extLst>
            </p:cNvPr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20">
              <a:extLst>
                <a:ext uri="{FF2B5EF4-FFF2-40B4-BE49-F238E27FC236}">
                  <a16:creationId xmlns="" xmlns:a16="http://schemas.microsoft.com/office/drawing/2014/main" id="{D6B8B3FB-6C08-4882-A8C0-F73C74D69418}"/>
                </a:ext>
              </a:extLst>
            </p:cNvPr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21">
              <a:extLst>
                <a:ext uri="{FF2B5EF4-FFF2-40B4-BE49-F238E27FC236}">
                  <a16:creationId xmlns="" xmlns:a16="http://schemas.microsoft.com/office/drawing/2014/main" id="{28F334F2-C148-4A07-908E-C7CE59808CFA}"/>
                </a:ext>
              </a:extLst>
            </p:cNvPr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96" name="object 22">
              <a:extLst>
                <a:ext uri="{FF2B5EF4-FFF2-40B4-BE49-F238E27FC236}">
                  <a16:creationId xmlns="" xmlns:a16="http://schemas.microsoft.com/office/drawing/2014/main" id="{0153B4FF-C467-49E3-81D3-FC9163A40EAA}"/>
                </a:ext>
              </a:extLst>
            </p:cNvPr>
            <p:cNvPicPr/>
            <p:nvPr/>
          </p:nvPicPr>
          <p:blipFill>
            <a:blip r:embed="rId2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97" name="object 23">
              <a:extLst>
                <a:ext uri="{FF2B5EF4-FFF2-40B4-BE49-F238E27FC236}">
                  <a16:creationId xmlns="" xmlns:a16="http://schemas.microsoft.com/office/drawing/2014/main" id="{C904AA01-B817-45C0-90A7-9C9469340B73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98" name="object 24">
              <a:extLst>
                <a:ext uri="{FF2B5EF4-FFF2-40B4-BE49-F238E27FC236}">
                  <a16:creationId xmlns="" xmlns:a16="http://schemas.microsoft.com/office/drawing/2014/main" id="{B28EA55E-7791-45C2-B5C4-4FBF68C1AA98}"/>
                </a:ext>
              </a:extLst>
            </p:cNvPr>
            <p:cNvPicPr/>
            <p:nvPr/>
          </p:nvPicPr>
          <p:blipFill>
            <a:blip r:embed="rId2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99" name="object 25">
              <a:extLst>
                <a:ext uri="{FF2B5EF4-FFF2-40B4-BE49-F238E27FC236}">
                  <a16:creationId xmlns="" xmlns:a16="http://schemas.microsoft.com/office/drawing/2014/main" id="{4A4C1F54-2355-47C9-82B1-6795689337BA}"/>
                </a:ext>
              </a:extLst>
            </p:cNvPr>
            <p:cNvPicPr/>
            <p:nvPr/>
          </p:nvPicPr>
          <p:blipFill>
            <a:blip r:embed="rId2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100" name="object 26">
              <a:extLst>
                <a:ext uri="{FF2B5EF4-FFF2-40B4-BE49-F238E27FC236}">
                  <a16:creationId xmlns="" xmlns:a16="http://schemas.microsoft.com/office/drawing/2014/main" id="{3352DCA1-75D3-46EC-9EA3-CCDD33CFBD29}"/>
                </a:ext>
              </a:extLst>
            </p:cNvPr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27">
              <a:extLst>
                <a:ext uri="{FF2B5EF4-FFF2-40B4-BE49-F238E27FC236}">
                  <a16:creationId xmlns="" xmlns:a16="http://schemas.microsoft.com/office/drawing/2014/main" id="{7E716304-DE26-428A-B228-9007528D9172}"/>
                </a:ext>
              </a:extLst>
            </p:cNvPr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28">
              <a:extLst>
                <a:ext uri="{FF2B5EF4-FFF2-40B4-BE49-F238E27FC236}">
                  <a16:creationId xmlns="" xmlns:a16="http://schemas.microsoft.com/office/drawing/2014/main" id="{B4CC07CC-AD54-4F61-93C4-8CFE5E3918B3}"/>
                </a:ext>
              </a:extLst>
            </p:cNvPr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29">
              <a:extLst>
                <a:ext uri="{FF2B5EF4-FFF2-40B4-BE49-F238E27FC236}">
                  <a16:creationId xmlns="" xmlns:a16="http://schemas.microsoft.com/office/drawing/2014/main" id="{08F39EB7-53F1-49A4-881D-75CBF913C536}"/>
                </a:ext>
              </a:extLst>
            </p:cNvPr>
            <p:cNvPicPr/>
            <p:nvPr/>
          </p:nvPicPr>
          <p:blipFill>
            <a:blip r:embed="rId2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104" name="object 30">
              <a:extLst>
                <a:ext uri="{FF2B5EF4-FFF2-40B4-BE49-F238E27FC236}">
                  <a16:creationId xmlns="" xmlns:a16="http://schemas.microsoft.com/office/drawing/2014/main" id="{1A1EC099-4FC0-4AA9-AA31-AE58FF8F1FE3}"/>
                </a:ext>
              </a:extLst>
            </p:cNvPr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31">
            <a:extLst>
              <a:ext uri="{FF2B5EF4-FFF2-40B4-BE49-F238E27FC236}">
                <a16:creationId xmlns="" xmlns:a16="http://schemas.microsoft.com/office/drawing/2014/main" id="{74B2B8F3-8C86-49F4-B0CB-B47BBF0EF9A8}"/>
              </a:ext>
            </a:extLst>
          </p:cNvPr>
          <p:cNvSpPr txBox="1"/>
          <p:nvPr/>
        </p:nvSpPr>
        <p:spPr>
          <a:xfrm>
            <a:off x="8991600" y="223253"/>
            <a:ext cx="2145691" cy="28405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lang="ru-RU" sz="90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образования и науки Самарской области</a:t>
            </a:r>
            <a:endParaRPr sz="900" dirty="0">
              <a:latin typeface="Cera Pro Medium"/>
              <a:cs typeface="Cera Pro Medium"/>
            </a:endParaRPr>
          </a:p>
        </p:txBody>
      </p:sp>
      <p:sp>
        <p:nvSpPr>
          <p:cNvPr id="106" name="object 32">
            <a:extLst>
              <a:ext uri="{FF2B5EF4-FFF2-40B4-BE49-F238E27FC236}">
                <a16:creationId xmlns="" xmlns:a16="http://schemas.microsoft.com/office/drawing/2014/main" id="{293A9407-6233-427F-8F7B-78717384DE01}"/>
              </a:ext>
            </a:extLst>
          </p:cNvPr>
          <p:cNvSpPr/>
          <p:nvPr/>
        </p:nvSpPr>
        <p:spPr>
          <a:xfrm>
            <a:off x="381000" y="84985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34">
            <a:extLst>
              <a:ext uri="{FF2B5EF4-FFF2-40B4-BE49-F238E27FC236}">
                <a16:creationId xmlns="" xmlns:a16="http://schemas.microsoft.com/office/drawing/2014/main" id="{25FE913D-8DFD-4BBF-9AA0-0B06CC31BC00}"/>
              </a:ext>
            </a:extLst>
          </p:cNvPr>
          <p:cNvSpPr txBox="1"/>
          <p:nvPr/>
        </p:nvSpPr>
        <p:spPr>
          <a:xfrm>
            <a:off x="338823" y="13393"/>
            <a:ext cx="8764702" cy="836896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ru-RU" alt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Создание профильных 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ru-RU" alt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предпрофессиональных классов</a:t>
            </a:r>
          </a:p>
        </p:txBody>
      </p:sp>
      <p:sp>
        <p:nvSpPr>
          <p:cNvPr id="108" name="object 33">
            <a:extLst>
              <a:ext uri="{FF2B5EF4-FFF2-40B4-BE49-F238E27FC236}">
                <a16:creationId xmlns="" xmlns:a16="http://schemas.microsoft.com/office/drawing/2014/main" id="{00B56A2F-93D8-4F0A-B38F-54B6721D0120}"/>
              </a:ext>
            </a:extLst>
          </p:cNvPr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45">
            <a:extLst>
              <a:ext uri="{FF2B5EF4-FFF2-40B4-BE49-F238E27FC236}">
                <a16:creationId xmlns="" xmlns:a16="http://schemas.microsoft.com/office/drawing/2014/main" id="{9B6E20F9-5338-49F1-8E5C-BA99843CEB7C}"/>
              </a:ext>
            </a:extLst>
          </p:cNvPr>
          <p:cNvSpPr txBox="1">
            <a:spLocks/>
          </p:cNvSpPr>
          <p:nvPr/>
        </p:nvSpPr>
        <p:spPr>
          <a:xfrm>
            <a:off x="11780998" y="6440216"/>
            <a:ext cx="316574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>
                <a:solidFill>
                  <a:srgbClr val="185292"/>
                </a:solidFill>
              </a:rPr>
              <a:pPr marL="38100">
                <a:lnSpc>
                  <a:spcPts val="1639"/>
                </a:lnSpc>
              </a:pPr>
              <a:t>15</a:t>
            </a:fld>
            <a:endParaRPr lang="ru-RU" sz="1400" spc="5" dirty="0">
              <a:solidFill>
                <a:srgbClr val="18529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6871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E60D3EF6-D95C-4C1B-9E39-745353199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48357" y="869255"/>
            <a:ext cx="5464531" cy="6821256"/>
          </a:xfrm>
          <a:custGeom>
            <a:avLst/>
            <a:gdLst>
              <a:gd name="connsiteX0" fmla="*/ 1350517 w 5697064"/>
              <a:gd name="connsiteY0" fmla="*/ 3107475 h 7746196"/>
              <a:gd name="connsiteX1" fmla="*/ 1175803 w 5697064"/>
              <a:gd name="connsiteY1" fmla="*/ 3178847 h 7746196"/>
              <a:gd name="connsiteX2" fmla="*/ 1129715 w 5697064"/>
              <a:gd name="connsiteY2" fmla="*/ 3633066 h 7746196"/>
              <a:gd name="connsiteX3" fmla="*/ 1583934 w 5697064"/>
              <a:gd name="connsiteY3" fmla="*/ 3679153 h 7746196"/>
              <a:gd name="connsiteX4" fmla="*/ 1630021 w 5697064"/>
              <a:gd name="connsiteY4" fmla="*/ 3224935 h 7746196"/>
              <a:gd name="connsiteX5" fmla="*/ 1350517 w 5697064"/>
              <a:gd name="connsiteY5" fmla="*/ 3107475 h 7746196"/>
              <a:gd name="connsiteX6" fmla="*/ 0 w 5697064"/>
              <a:gd name="connsiteY6" fmla="*/ 0 h 7746196"/>
              <a:gd name="connsiteX7" fmla="*/ 4002187 w 5697064"/>
              <a:gd name="connsiteY7" fmla="*/ 0 h 7746196"/>
              <a:gd name="connsiteX8" fmla="*/ 4107128 w 5697064"/>
              <a:gd name="connsiteY8" fmla="*/ 81393 h 7746196"/>
              <a:gd name="connsiteX9" fmla="*/ 4725054 w 5697064"/>
              <a:gd name="connsiteY9" fmla="*/ 700124 h 7746196"/>
              <a:gd name="connsiteX10" fmla="*/ 4108744 w 5697064"/>
              <a:gd name="connsiteY10" fmla="*/ 6774186 h 7746196"/>
              <a:gd name="connsiteX11" fmla="*/ 131728 w 5697064"/>
              <a:gd name="connsiteY11" fmla="*/ 7562152 h 7746196"/>
              <a:gd name="connsiteX12" fmla="*/ 0 w 5697064"/>
              <a:gd name="connsiteY12" fmla="*/ 7519020 h 774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97064" h="7746196">
                <a:moveTo>
                  <a:pt x="1350517" y="3107475"/>
                </a:moveTo>
                <a:cubicBezTo>
                  <a:pt x="1288589" y="3113071"/>
                  <a:pt x="1227611" y="3136584"/>
                  <a:pt x="1175803" y="3178847"/>
                </a:cubicBezTo>
                <a:cubicBezTo>
                  <a:pt x="1037647" y="3291550"/>
                  <a:pt x="1017013" y="3494910"/>
                  <a:pt x="1129715" y="3633066"/>
                </a:cubicBezTo>
                <a:cubicBezTo>
                  <a:pt x="1242417" y="3771221"/>
                  <a:pt x="1445778" y="3791856"/>
                  <a:pt x="1583934" y="3679153"/>
                </a:cubicBezTo>
                <a:cubicBezTo>
                  <a:pt x="1722089" y="3566451"/>
                  <a:pt x="1742723" y="3363091"/>
                  <a:pt x="1630021" y="3224935"/>
                </a:cubicBezTo>
                <a:cubicBezTo>
                  <a:pt x="1559582" y="3138588"/>
                  <a:pt x="1453730" y="3098147"/>
                  <a:pt x="1350517" y="3107475"/>
                </a:cubicBezTo>
                <a:close/>
                <a:moveTo>
                  <a:pt x="0" y="0"/>
                </a:moveTo>
                <a:lnTo>
                  <a:pt x="4002187" y="0"/>
                </a:lnTo>
                <a:lnTo>
                  <a:pt x="4107128" y="81393"/>
                </a:lnTo>
                <a:cubicBezTo>
                  <a:pt x="4329332" y="262806"/>
                  <a:pt x="4536664" y="469187"/>
                  <a:pt x="4725054" y="700124"/>
                </a:cubicBezTo>
                <a:cubicBezTo>
                  <a:pt x="6232171" y="2547619"/>
                  <a:pt x="5956239" y="5267069"/>
                  <a:pt x="4108744" y="6774186"/>
                </a:cubicBezTo>
                <a:cubicBezTo>
                  <a:pt x="2954060" y="7716134"/>
                  <a:pt x="1458768" y="7961579"/>
                  <a:pt x="131728" y="7562152"/>
                </a:cubicBezTo>
                <a:lnTo>
                  <a:pt x="0" y="7519020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F0C46766-E135-4D59-AEE5-2B874BE6F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9811717" y="1367593"/>
            <a:ext cx="1618652" cy="1818000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AA837D3-3BA4-431D-89B6-89B7C36F59F9}"/>
              </a:ext>
            </a:extLst>
          </p:cNvPr>
          <p:cNvSpPr txBox="1"/>
          <p:nvPr/>
        </p:nvSpPr>
        <p:spPr>
          <a:xfrm>
            <a:off x="9279172" y="3214569"/>
            <a:ext cx="2912829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Объединений дополнительного образования в школах и СПО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BA441D62-9558-4A77-B314-869CFC21B06E}"/>
              </a:ext>
            </a:extLst>
          </p:cNvPr>
          <p:cNvSpPr>
            <a:spLocks noChangeAspect="1"/>
          </p:cNvSpPr>
          <p:nvPr/>
        </p:nvSpPr>
        <p:spPr>
          <a:xfrm>
            <a:off x="9279172" y="898801"/>
            <a:ext cx="968244" cy="9682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72000" rtlCol="0" anchor="ctr"/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4789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3F59059-7945-4140-8DA0-7D5EC6EE968D}"/>
              </a:ext>
            </a:extLst>
          </p:cNvPr>
          <p:cNvSpPr txBox="1"/>
          <p:nvPr/>
        </p:nvSpPr>
        <p:spPr>
          <a:xfrm>
            <a:off x="3985398" y="3185593"/>
            <a:ext cx="1691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 Школьных театров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35B20883-678C-4EB1-8359-5D6A99752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056623" y="1381214"/>
            <a:ext cx="1620000" cy="18195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Овал 54">
            <a:extLst>
              <a:ext uri="{FF2B5EF4-FFF2-40B4-BE49-F238E27FC236}">
                <a16:creationId xmlns="" xmlns:a16="http://schemas.microsoft.com/office/drawing/2014/main" id="{0E5A8912-CE2A-4AE9-B3A8-408FBD0417A7}"/>
              </a:ext>
            </a:extLst>
          </p:cNvPr>
          <p:cNvSpPr>
            <a:spLocks noChangeAspect="1"/>
          </p:cNvSpPr>
          <p:nvPr/>
        </p:nvSpPr>
        <p:spPr>
          <a:xfrm>
            <a:off x="3588522" y="912421"/>
            <a:ext cx="1065217" cy="103809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757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8D313986-31B1-4910-B6D3-6084079D8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996116" y="4186376"/>
            <a:ext cx="1618652" cy="1818000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A87618E-30FE-4E44-A684-E3E832B28F37}"/>
              </a:ext>
            </a:extLst>
          </p:cNvPr>
          <p:cNvSpPr txBox="1"/>
          <p:nvPr/>
        </p:nvSpPr>
        <p:spPr>
          <a:xfrm>
            <a:off x="3753019" y="6067753"/>
            <a:ext cx="1762021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Спортивных клубов 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в школах и ОО СПО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985ACD2B-2B62-41FA-B46A-C071796C3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891302" y="1381214"/>
            <a:ext cx="1620000" cy="18195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CEA3A80-7AE8-4D13-8753-260BA4C8B644}"/>
              </a:ext>
            </a:extLst>
          </p:cNvPr>
          <p:cNvSpPr txBox="1"/>
          <p:nvPr/>
        </p:nvSpPr>
        <p:spPr>
          <a:xfrm>
            <a:off x="5960852" y="3200885"/>
            <a:ext cx="3318319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Первичных отделений РДДМ</a:t>
            </a:r>
          </a:p>
          <a:p>
            <a:pPr algn="ctr">
              <a:lnSpc>
                <a:spcPct val="80000"/>
              </a:lnSpc>
            </a:pP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в школах, СПО, учреждениях дополнительного образования, спорта,     культуры</a:t>
            </a:r>
          </a:p>
        </p:txBody>
      </p:sp>
      <p:sp>
        <p:nvSpPr>
          <p:cNvPr id="56" name="Овал 55">
            <a:extLst>
              <a:ext uri="{FF2B5EF4-FFF2-40B4-BE49-F238E27FC236}">
                <a16:creationId xmlns="" xmlns:a16="http://schemas.microsoft.com/office/drawing/2014/main" id="{9410B9DD-4FB6-4AFD-AB3C-DEB43F067C34}"/>
              </a:ext>
            </a:extLst>
          </p:cNvPr>
          <p:cNvSpPr>
            <a:spLocks noChangeAspect="1"/>
          </p:cNvSpPr>
          <p:nvPr/>
        </p:nvSpPr>
        <p:spPr>
          <a:xfrm>
            <a:off x="6372257" y="897203"/>
            <a:ext cx="1038090" cy="10380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855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F666050-65F0-423D-B590-6A94EB7025F5}"/>
              </a:ext>
            </a:extLst>
          </p:cNvPr>
          <p:cNvSpPr/>
          <p:nvPr/>
        </p:nvSpPr>
        <p:spPr>
          <a:xfrm>
            <a:off x="4056522" y="2592869"/>
            <a:ext cx="1620000" cy="400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0" rtlCol="0" anchor="ctr"/>
          <a:lstStyle/>
          <a:p>
            <a:pPr algn="ctr"/>
            <a:r>
              <a:rPr lang="ru-RU" sz="3200" b="1" dirty="0">
                <a:ln w="3175"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100%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4BFCCE17-CFC5-4EF5-A144-566D3956E963}"/>
              </a:ext>
            </a:extLst>
          </p:cNvPr>
          <p:cNvSpPr/>
          <p:nvPr/>
        </p:nvSpPr>
        <p:spPr>
          <a:xfrm>
            <a:off x="3992811" y="5442044"/>
            <a:ext cx="1621958" cy="400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0" rtlCol="0" anchor="ctr"/>
          <a:lstStyle/>
          <a:p>
            <a:pPr algn="ctr"/>
            <a:r>
              <a:rPr lang="ru-RU" sz="3200" b="1" dirty="0">
                <a:ln w="3175"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100%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48FE929F-39CC-484B-B15C-CEA1860B4A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881751" y="4230157"/>
            <a:ext cx="1618652" cy="1818000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B56986A-4123-4CB4-AE1F-FE1896D62D9E}"/>
              </a:ext>
            </a:extLst>
          </p:cNvPr>
          <p:cNvSpPr txBox="1"/>
          <p:nvPr/>
        </p:nvSpPr>
        <p:spPr>
          <a:xfrm>
            <a:off x="6323532" y="6081986"/>
            <a:ext cx="2496600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Центры детских инициатив </a:t>
            </a:r>
          </a:p>
          <a:p>
            <a:pPr algn="ctr">
              <a:lnSpc>
                <a:spcPct val="80000"/>
              </a:lnSpc>
            </a:pP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в школах </a:t>
            </a:r>
          </a:p>
        </p:txBody>
      </p:sp>
      <p:sp>
        <p:nvSpPr>
          <p:cNvPr id="61" name="Овал 60">
            <a:extLst>
              <a:ext uri="{FF2B5EF4-FFF2-40B4-BE49-F238E27FC236}">
                <a16:creationId xmlns="" xmlns:a16="http://schemas.microsoft.com/office/drawing/2014/main" id="{FCEF8466-CFE0-4CAC-A185-F9E4D5B4CFE0}"/>
              </a:ext>
            </a:extLst>
          </p:cNvPr>
          <p:cNvSpPr>
            <a:spLocks noChangeAspect="1"/>
          </p:cNvSpPr>
          <p:nvPr/>
        </p:nvSpPr>
        <p:spPr>
          <a:xfrm>
            <a:off x="6140504" y="3731744"/>
            <a:ext cx="1042963" cy="10429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671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2B1A48C8-F68D-4458-B515-F7D024CC611C}"/>
              </a:ext>
            </a:extLst>
          </p:cNvPr>
          <p:cNvSpPr/>
          <p:nvPr/>
        </p:nvSpPr>
        <p:spPr>
          <a:xfrm>
            <a:off x="6880930" y="5450105"/>
            <a:ext cx="1620000" cy="400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0" rtlCol="0" anchor="ctr"/>
          <a:lstStyle/>
          <a:p>
            <a:pPr algn="ctr"/>
            <a:r>
              <a:rPr lang="ru-RU" sz="3200" b="1" dirty="0">
                <a:ln w="3175"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100%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9EA358B9-35CB-4088-A953-F77134A5DFED}"/>
              </a:ext>
            </a:extLst>
          </p:cNvPr>
          <p:cNvGrpSpPr>
            <a:grpSpLocks noChangeAspect="1"/>
          </p:cNvGrpSpPr>
          <p:nvPr/>
        </p:nvGrpSpPr>
        <p:grpSpPr>
          <a:xfrm>
            <a:off x="9131602" y="3886246"/>
            <a:ext cx="2825387" cy="2815068"/>
            <a:chOff x="7538743" y="1239742"/>
            <a:chExt cx="4045101" cy="4030329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="" xmlns:a16="http://schemas.microsoft.com/office/drawing/2014/main" id="{520B206C-533A-4A64-8B28-BC193DF4FB7A}"/>
                </a:ext>
              </a:extLst>
            </p:cNvPr>
            <p:cNvSpPr/>
            <p:nvPr/>
          </p:nvSpPr>
          <p:spPr>
            <a:xfrm flipH="1">
              <a:off x="8448571" y="3102027"/>
              <a:ext cx="2261033" cy="859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1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детей охвачено</a:t>
              </a:r>
            </a:p>
            <a:p>
              <a:pPr lvl="0" algn="ctr"/>
              <a:r>
                <a:rPr lang="ru-RU" sz="11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дополнительным</a:t>
              </a:r>
            </a:p>
            <a:p>
              <a:pPr lvl="0" algn="ctr"/>
              <a:r>
                <a:rPr lang="ru-RU" sz="11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образованием</a:t>
              </a:r>
            </a:p>
          </p:txBody>
        </p:sp>
        <p:grpSp>
          <p:nvGrpSpPr>
            <p:cNvPr id="49" name="Группа 48">
              <a:extLst>
                <a:ext uri="{FF2B5EF4-FFF2-40B4-BE49-F238E27FC236}">
                  <a16:creationId xmlns="" xmlns:a16="http://schemas.microsoft.com/office/drawing/2014/main" id="{A4A9DE54-42B1-4B1D-99F8-48E77B81553E}"/>
                </a:ext>
              </a:extLst>
            </p:cNvPr>
            <p:cNvGrpSpPr/>
            <p:nvPr/>
          </p:nvGrpSpPr>
          <p:grpSpPr>
            <a:xfrm>
              <a:off x="7538743" y="1239742"/>
              <a:ext cx="4045101" cy="4030329"/>
              <a:chOff x="278442" y="110245"/>
              <a:chExt cx="3611184" cy="3597996"/>
            </a:xfrm>
          </p:grpSpPr>
          <p:pic>
            <p:nvPicPr>
              <p:cNvPr id="52" name="Рисунок 51">
                <a:extLst>
                  <a:ext uri="{FF2B5EF4-FFF2-40B4-BE49-F238E27FC236}">
                    <a16:creationId xmlns="" xmlns:a16="http://schemas.microsoft.com/office/drawing/2014/main" id="{EE745503-79E7-4239-B49D-662C1A3A1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919967" y="2295541"/>
                <a:ext cx="1767355" cy="1412700"/>
              </a:xfrm>
              <a:custGeom>
                <a:avLst/>
                <a:gdLst>
                  <a:gd name="connsiteX0" fmla="*/ 922083 w 1767355"/>
                  <a:gd name="connsiteY0" fmla="*/ 0 h 1412700"/>
                  <a:gd name="connsiteX1" fmla="*/ 1767355 w 1767355"/>
                  <a:gd name="connsiteY1" fmla="*/ 432351 h 1412700"/>
                  <a:gd name="connsiteX2" fmla="*/ 0 w 1767355"/>
                  <a:gd name="connsiteY2" fmla="*/ 1405104 h 1412700"/>
                  <a:gd name="connsiteX3" fmla="*/ 86937 w 1767355"/>
                  <a:gd name="connsiteY3" fmla="*/ 459665 h 1412700"/>
                  <a:gd name="connsiteX4" fmla="*/ 922083 w 1767355"/>
                  <a:gd name="connsiteY4" fmla="*/ 0 h 141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7355" h="1412700">
                    <a:moveTo>
                      <a:pt x="922083" y="0"/>
                    </a:moveTo>
                    <a:lnTo>
                      <a:pt x="1767355" y="432351"/>
                    </a:lnTo>
                    <a:cubicBezTo>
                      <a:pt x="1432361" y="1087285"/>
                      <a:pt x="732545" y="1472464"/>
                      <a:pt x="0" y="1405104"/>
                    </a:cubicBezTo>
                    <a:lnTo>
                      <a:pt x="86937" y="459665"/>
                    </a:lnTo>
                    <a:cubicBezTo>
                      <a:pt x="433094" y="491495"/>
                      <a:pt x="763785" y="309483"/>
                      <a:pt x="922083" y="0"/>
                    </a:cubicBezTo>
                    <a:close/>
                  </a:path>
                </a:pathLst>
              </a:custGeom>
              <a:ln w="25400">
                <a:solidFill>
                  <a:schemeClr val="bg1"/>
                </a:solidFill>
              </a:ln>
            </p:spPr>
          </p:pic>
          <p:pic>
            <p:nvPicPr>
              <p:cNvPr id="57" name="Рисунок 56">
                <a:extLst>
                  <a:ext uri="{FF2B5EF4-FFF2-40B4-BE49-F238E27FC236}">
                    <a16:creationId xmlns="" xmlns:a16="http://schemas.microsoft.com/office/drawing/2014/main" id="{F43C9396-4B1E-4EF3-AB5E-4545D7A295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 b="-3264"/>
              <a:stretch/>
            </p:blipFill>
            <p:spPr bwMode="auto">
              <a:xfrm>
                <a:off x="2848344" y="1634574"/>
                <a:ext cx="1041282" cy="1084388"/>
              </a:xfrm>
              <a:custGeom>
                <a:avLst/>
                <a:gdLst>
                  <a:gd name="connsiteX0" fmla="*/ 933640 w 1041282"/>
                  <a:gd name="connsiteY0" fmla="*/ 0 h 1084388"/>
                  <a:gd name="connsiteX1" fmla="*/ 1019287 w 1041282"/>
                  <a:gd name="connsiteY1" fmla="*/ 0 h 1084388"/>
                  <a:gd name="connsiteX2" fmla="*/ 1041274 w 1041282"/>
                  <a:gd name="connsiteY2" fmla="*/ 268329 h 1084388"/>
                  <a:gd name="connsiteX3" fmla="*/ 848465 w 1041282"/>
                  <a:gd name="connsiteY3" fmla="*/ 1084388 h 1084388"/>
                  <a:gd name="connsiteX4" fmla="*/ 0 w 1041282"/>
                  <a:gd name="connsiteY4" fmla="*/ 656493 h 1084388"/>
                  <a:gd name="connsiteX5" fmla="*/ 80113 w 1041282"/>
                  <a:gd name="connsiteY5" fmla="*/ 138118 h 108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282" h="1084388">
                    <a:moveTo>
                      <a:pt x="933640" y="0"/>
                    </a:moveTo>
                    <a:lnTo>
                      <a:pt x="1019287" y="0"/>
                    </a:lnTo>
                    <a:lnTo>
                      <a:pt x="1041274" y="268329"/>
                    </a:lnTo>
                    <a:cubicBezTo>
                      <a:pt x="1042139" y="550415"/>
                      <a:pt x="976675" y="830162"/>
                      <a:pt x="848465" y="1084388"/>
                    </a:cubicBezTo>
                    <a:lnTo>
                      <a:pt x="0" y="656493"/>
                    </a:lnTo>
                    <a:cubicBezTo>
                      <a:pt x="80701" y="496473"/>
                      <a:pt x="108741" y="315035"/>
                      <a:pt x="80113" y="138118"/>
                    </a:cubicBezTo>
                    <a:close/>
                  </a:path>
                </a:pathLst>
              </a:custGeom>
              <a:noFill/>
              <a:ln w="25400">
                <a:solidFill>
                  <a:schemeClr val="bg1"/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Рисунок 57">
                <a:extLst>
                  <a:ext uri="{FF2B5EF4-FFF2-40B4-BE49-F238E27FC236}">
                    <a16:creationId xmlns="" xmlns:a16="http://schemas.microsoft.com/office/drawing/2014/main" id="{28903421-90F3-4906-81B4-617E7CC80E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889017" y="1455685"/>
                <a:ext cx="988793" cy="528935"/>
              </a:xfrm>
              <a:custGeom>
                <a:avLst/>
                <a:gdLst>
                  <a:gd name="connsiteX0" fmla="*/ 884944 w 988793"/>
                  <a:gd name="connsiteY0" fmla="*/ 0 h 528935"/>
                  <a:gd name="connsiteX1" fmla="*/ 988793 w 988793"/>
                  <a:gd name="connsiteY1" fmla="*/ 380339 h 528935"/>
                  <a:gd name="connsiteX2" fmla="*/ 48952 w 988793"/>
                  <a:gd name="connsiteY2" fmla="*/ 528935 h 528935"/>
                  <a:gd name="connsiteX3" fmla="*/ 0 w 988793"/>
                  <a:gd name="connsiteY3" fmla="*/ 349651 h 528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793" h="528935">
                    <a:moveTo>
                      <a:pt x="884944" y="0"/>
                    </a:moveTo>
                    <a:cubicBezTo>
                      <a:pt x="933382" y="122595"/>
                      <a:pt x="968208" y="250139"/>
                      <a:pt x="988793" y="380339"/>
                    </a:cubicBezTo>
                    <a:lnTo>
                      <a:pt x="48952" y="528935"/>
                    </a:lnTo>
                    <a:cubicBezTo>
                      <a:pt x="39248" y="467561"/>
                      <a:pt x="22833" y="407439"/>
                      <a:pt x="0" y="349651"/>
                    </a:cubicBezTo>
                    <a:close/>
                  </a:path>
                </a:pathLst>
              </a:custGeom>
              <a:noFill/>
              <a:ln w="25400">
                <a:solidFill>
                  <a:schemeClr val="bg1"/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Рисунок 59">
                <a:extLst>
                  <a:ext uri="{FF2B5EF4-FFF2-40B4-BE49-F238E27FC236}">
                    <a16:creationId xmlns="" xmlns:a16="http://schemas.microsoft.com/office/drawing/2014/main" id="{1BD4FE78-9755-40A4-957E-FB0B4FBD76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9920" y="112447"/>
                <a:ext cx="1664304" cy="1487978"/>
              </a:xfrm>
              <a:custGeom>
                <a:avLst/>
                <a:gdLst>
                  <a:gd name="connsiteX0" fmla="*/ 11495 w 1664304"/>
                  <a:gd name="connsiteY0" fmla="*/ 0 h 1487978"/>
                  <a:gd name="connsiteX1" fmla="*/ 1664304 w 1664304"/>
                  <a:gd name="connsiteY1" fmla="*/ 1139783 h 1487978"/>
                  <a:gd name="connsiteX2" fmla="*/ 780952 w 1664304"/>
                  <a:gd name="connsiteY2" fmla="*/ 1487978 h 1487978"/>
                  <a:gd name="connsiteX3" fmla="*/ 0 w 1664304"/>
                  <a:gd name="connsiteY3" fmla="*/ 949431 h 1487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4304" h="1487978">
                    <a:moveTo>
                      <a:pt x="11495" y="0"/>
                    </a:moveTo>
                    <a:cubicBezTo>
                      <a:pt x="742828" y="8855"/>
                      <a:pt x="1396094" y="459349"/>
                      <a:pt x="1664304" y="1139783"/>
                    </a:cubicBezTo>
                    <a:lnTo>
                      <a:pt x="780952" y="1487978"/>
                    </a:lnTo>
                    <a:cubicBezTo>
                      <a:pt x="654223" y="1166473"/>
                      <a:pt x="345555" y="953614"/>
                      <a:pt x="0" y="949431"/>
                    </a:cubicBezTo>
                    <a:close/>
                  </a:path>
                </a:pathLst>
              </a:custGeom>
              <a:noFill/>
              <a:ln w="25400">
                <a:solidFill>
                  <a:schemeClr val="bg1"/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Рисунок 61">
                <a:extLst>
                  <a:ext uri="{FF2B5EF4-FFF2-40B4-BE49-F238E27FC236}">
                    <a16:creationId xmlns="" xmlns:a16="http://schemas.microsoft.com/office/drawing/2014/main" id="{F921B85C-65E1-4C78-B473-F85598386F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01703" y="110245"/>
                <a:ext cx="1808488" cy="1696168"/>
              </a:xfrm>
              <a:custGeom>
                <a:avLst/>
                <a:gdLst>
                  <a:gd name="connsiteX0" fmla="*/ 1651706 w 1808487"/>
                  <a:gd name="connsiteY0" fmla="*/ 0 h 1696168"/>
                  <a:gd name="connsiteX1" fmla="*/ 1808487 w 1808487"/>
                  <a:gd name="connsiteY1" fmla="*/ 0 h 1696168"/>
                  <a:gd name="connsiteX2" fmla="*/ 1797646 w 1808487"/>
                  <a:gd name="connsiteY2" fmla="*/ 945841 h 1696168"/>
                  <a:gd name="connsiteX3" fmla="*/ 945095 w 1808487"/>
                  <a:gd name="connsiteY3" fmla="*/ 1696168 h 1696168"/>
                  <a:gd name="connsiteX4" fmla="*/ 0 w 1808487"/>
                  <a:gd name="connsiteY4" fmla="*/ 1586123 h 1696168"/>
                  <a:gd name="connsiteX5" fmla="*/ 1637570 w 1808487"/>
                  <a:gd name="connsiteY5" fmla="*/ 503 h 1696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8487" h="1696168">
                    <a:moveTo>
                      <a:pt x="1651706" y="0"/>
                    </a:moveTo>
                    <a:lnTo>
                      <a:pt x="1808487" y="0"/>
                    </a:lnTo>
                    <a:lnTo>
                      <a:pt x="1797646" y="945841"/>
                    </a:lnTo>
                    <a:cubicBezTo>
                      <a:pt x="1363300" y="940862"/>
                      <a:pt x="995333" y="1264709"/>
                      <a:pt x="945095" y="1696168"/>
                    </a:cubicBezTo>
                    <a:lnTo>
                      <a:pt x="0" y="1586123"/>
                    </a:lnTo>
                    <a:cubicBezTo>
                      <a:pt x="99912" y="728055"/>
                      <a:pt x="792215" y="70627"/>
                      <a:pt x="1637570" y="503"/>
                    </a:cubicBezTo>
                    <a:close/>
                  </a:path>
                </a:pathLst>
              </a:custGeom>
              <a:noFill/>
              <a:ln w="25400">
                <a:solidFill>
                  <a:schemeClr val="bg1"/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Рисунок 62">
                <a:extLst>
                  <a:ext uri="{FF2B5EF4-FFF2-40B4-BE49-F238E27FC236}">
                    <a16:creationId xmlns="" xmlns:a16="http://schemas.microsoft.com/office/drawing/2014/main" id="{6925486F-AEF6-481D-B1AB-4009DCCB33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78442" y="1725858"/>
                <a:ext cx="1717769" cy="1979811"/>
              </a:xfrm>
              <a:custGeom>
                <a:avLst/>
                <a:gdLst>
                  <a:gd name="connsiteX0" fmla="*/ 1707890 w 1717769"/>
                  <a:gd name="connsiteY0" fmla="*/ 0 h 1979811"/>
                  <a:gd name="connsiteX1" fmla="*/ 762381 w 1717769"/>
                  <a:gd name="connsiteY1" fmla="*/ 99440 h 1979811"/>
                  <a:gd name="connsiteX2" fmla="*/ 575720 w 1717769"/>
                  <a:gd name="connsiteY2" fmla="*/ 725263 h 1979811"/>
                  <a:gd name="connsiteX3" fmla="*/ 0 w 1717769"/>
                  <a:gd name="connsiteY3" fmla="*/ 1033554 h 1979811"/>
                  <a:gd name="connsiteX4" fmla="*/ 92059 w 1717769"/>
                  <a:gd name="connsiteY4" fmla="*/ 1979811 h 1979811"/>
                  <a:gd name="connsiteX5" fmla="*/ 1312271 w 1717769"/>
                  <a:gd name="connsiteY5" fmla="*/ 1326403 h 1979811"/>
                  <a:gd name="connsiteX6" fmla="*/ 1707890 w 1717769"/>
                  <a:gd name="connsiteY6" fmla="*/ 0 h 197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7769" h="1979811">
                    <a:moveTo>
                      <a:pt x="1707890" y="0"/>
                    </a:moveTo>
                    <a:lnTo>
                      <a:pt x="762381" y="99440"/>
                    </a:lnTo>
                    <a:cubicBezTo>
                      <a:pt x="786060" y="324589"/>
                      <a:pt x="718866" y="549873"/>
                      <a:pt x="575720" y="725263"/>
                    </a:cubicBezTo>
                    <a:cubicBezTo>
                      <a:pt x="432574" y="900654"/>
                      <a:pt x="225326" y="1011632"/>
                      <a:pt x="0" y="1033554"/>
                    </a:cubicBezTo>
                    <a:lnTo>
                      <a:pt x="92059" y="1979811"/>
                    </a:lnTo>
                    <a:cubicBezTo>
                      <a:pt x="569628" y="1933349"/>
                      <a:pt x="1008880" y="1698135"/>
                      <a:pt x="1312271" y="1326403"/>
                    </a:cubicBezTo>
                    <a:cubicBezTo>
                      <a:pt x="1615662" y="954671"/>
                      <a:pt x="1758077" y="477192"/>
                      <a:pt x="1707890" y="0"/>
                    </a:cubicBezTo>
                    <a:close/>
                  </a:path>
                </a:pathLst>
              </a:custGeom>
              <a:noFill/>
              <a:ln w="25400">
                <a:solidFill>
                  <a:schemeClr val="bg1"/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0" name="Прямоугольник 49">
              <a:extLst>
                <a:ext uri="{FF2B5EF4-FFF2-40B4-BE49-F238E27FC236}">
                  <a16:creationId xmlns="" xmlns:a16="http://schemas.microsoft.com/office/drawing/2014/main" id="{FA67007D-FDFE-4AF4-AB11-40CEAE3A3705}"/>
                </a:ext>
              </a:extLst>
            </p:cNvPr>
            <p:cNvSpPr/>
            <p:nvPr/>
          </p:nvSpPr>
          <p:spPr>
            <a:xfrm flipH="1">
              <a:off x="8746864" y="2496078"/>
              <a:ext cx="1673526" cy="749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93,4%</a:t>
              </a:r>
              <a:r>
                <a:rPr lang="ru-RU" sz="2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2" name="Круг: прозрачная заливка 41">
            <a:extLst>
              <a:ext uri="{FF2B5EF4-FFF2-40B4-BE49-F238E27FC236}">
                <a16:creationId xmlns="" xmlns:a16="http://schemas.microsoft.com/office/drawing/2014/main" id="{C2D204C8-8B3F-4A68-8DFD-95874602CA58}"/>
              </a:ext>
            </a:extLst>
          </p:cNvPr>
          <p:cNvSpPr>
            <a:spLocks noChangeAspect="1"/>
          </p:cNvSpPr>
          <p:nvPr/>
        </p:nvSpPr>
        <p:spPr>
          <a:xfrm>
            <a:off x="-5172756" y="13393"/>
            <a:ext cx="9158154" cy="7884543"/>
          </a:xfrm>
          <a:prstGeom prst="donut">
            <a:avLst>
              <a:gd name="adj" fmla="val 50000"/>
            </a:avLst>
          </a:prstGeom>
          <a:gradFill flip="none" rotWithShape="1">
            <a:gsLst>
              <a:gs pos="39000">
                <a:schemeClr val="bg1">
                  <a:alpha val="0"/>
                </a:schemeClr>
              </a:gs>
              <a:gs pos="100000">
                <a:srgbClr val="EFE2E0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="" xmlns:a16="http://schemas.microsoft.com/office/drawing/2014/main" id="{A6D0DE60-57D4-4FCD-9254-07F8F2E92062}"/>
              </a:ext>
            </a:extLst>
          </p:cNvPr>
          <p:cNvSpPr/>
          <p:nvPr/>
        </p:nvSpPr>
        <p:spPr>
          <a:xfrm>
            <a:off x="92468" y="2376531"/>
            <a:ext cx="2854518" cy="881171"/>
          </a:xfrm>
          <a:custGeom>
            <a:avLst/>
            <a:gdLst>
              <a:gd name="connsiteX0" fmla="*/ 0 w 2598888"/>
              <a:gd name="connsiteY0" fmla="*/ 0 h 881172"/>
              <a:gd name="connsiteX1" fmla="*/ 2191465 w 2598888"/>
              <a:gd name="connsiteY1" fmla="*/ 0 h 881172"/>
              <a:gd name="connsiteX2" fmla="*/ 2207686 w 2598888"/>
              <a:gd name="connsiteY2" fmla="*/ 0 h 881172"/>
              <a:gd name="connsiteX3" fmla="*/ 2207686 w 2598888"/>
              <a:gd name="connsiteY3" fmla="*/ 1768 h 881172"/>
              <a:gd name="connsiteX4" fmla="*/ 2273575 w 2598888"/>
              <a:gd name="connsiteY4" fmla="*/ 8951 h 881172"/>
              <a:gd name="connsiteX5" fmla="*/ 2598888 w 2598888"/>
              <a:gd name="connsiteY5" fmla="*/ 440586 h 881172"/>
              <a:gd name="connsiteX6" fmla="*/ 2273575 w 2598888"/>
              <a:gd name="connsiteY6" fmla="*/ 872221 h 881172"/>
              <a:gd name="connsiteX7" fmla="*/ 2207686 w 2598888"/>
              <a:gd name="connsiteY7" fmla="*/ 879404 h 881172"/>
              <a:gd name="connsiteX8" fmla="*/ 2207686 w 2598888"/>
              <a:gd name="connsiteY8" fmla="*/ 881171 h 881172"/>
              <a:gd name="connsiteX9" fmla="*/ 2191474 w 2598888"/>
              <a:gd name="connsiteY9" fmla="*/ 881171 h 881172"/>
              <a:gd name="connsiteX10" fmla="*/ 2191465 w 2598888"/>
              <a:gd name="connsiteY10" fmla="*/ 881172 h 881172"/>
              <a:gd name="connsiteX11" fmla="*/ 2191456 w 2598888"/>
              <a:gd name="connsiteY11" fmla="*/ 881171 h 881172"/>
              <a:gd name="connsiteX12" fmla="*/ 0 w 2598888"/>
              <a:gd name="connsiteY12" fmla="*/ 881171 h 88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8888" h="881172">
                <a:moveTo>
                  <a:pt x="0" y="0"/>
                </a:moveTo>
                <a:lnTo>
                  <a:pt x="2191465" y="0"/>
                </a:lnTo>
                <a:lnTo>
                  <a:pt x="2207686" y="0"/>
                </a:lnTo>
                <a:lnTo>
                  <a:pt x="2207686" y="1768"/>
                </a:lnTo>
                <a:lnTo>
                  <a:pt x="2273575" y="8951"/>
                </a:lnTo>
                <a:cubicBezTo>
                  <a:pt x="2459231" y="50034"/>
                  <a:pt x="2598888" y="227673"/>
                  <a:pt x="2598888" y="440586"/>
                </a:cubicBezTo>
                <a:cubicBezTo>
                  <a:pt x="2598888" y="653499"/>
                  <a:pt x="2459231" y="831138"/>
                  <a:pt x="2273575" y="872221"/>
                </a:cubicBezTo>
                <a:lnTo>
                  <a:pt x="2207686" y="879404"/>
                </a:lnTo>
                <a:lnTo>
                  <a:pt x="2207686" y="881171"/>
                </a:lnTo>
                <a:lnTo>
                  <a:pt x="2191474" y="881171"/>
                </a:lnTo>
                <a:lnTo>
                  <a:pt x="2191465" y="881172"/>
                </a:lnTo>
                <a:lnTo>
                  <a:pt x="2191456" y="881171"/>
                </a:lnTo>
                <a:lnTo>
                  <a:pt x="0" y="88117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25400">
            <a:solidFill>
              <a:srgbClr val="F4F2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20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3173092-53BB-4C3E-A3AC-577D98A6790A}"/>
              </a:ext>
            </a:extLst>
          </p:cNvPr>
          <p:cNvSpPr/>
          <p:nvPr/>
        </p:nvSpPr>
        <p:spPr>
          <a:xfrm>
            <a:off x="201935" y="2376531"/>
            <a:ext cx="2388865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школ имеют паспортизированный музей</a:t>
            </a:r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="" xmlns:a16="http://schemas.microsoft.com/office/drawing/2014/main" id="{3B3F23F6-005B-471E-AFB2-67F00892D259}"/>
              </a:ext>
            </a:extLst>
          </p:cNvPr>
          <p:cNvSpPr/>
          <p:nvPr/>
        </p:nvSpPr>
        <p:spPr>
          <a:xfrm>
            <a:off x="92468" y="966248"/>
            <a:ext cx="2861450" cy="900000"/>
          </a:xfrm>
          <a:custGeom>
            <a:avLst/>
            <a:gdLst>
              <a:gd name="connsiteX0" fmla="*/ 0 w 2861450"/>
              <a:gd name="connsiteY0" fmla="*/ 0 h 900000"/>
              <a:gd name="connsiteX1" fmla="*/ 2411450 w 2861450"/>
              <a:gd name="connsiteY1" fmla="*/ 0 h 900000"/>
              <a:gd name="connsiteX2" fmla="*/ 2438400 w 2861450"/>
              <a:gd name="connsiteY2" fmla="*/ 0 h 900000"/>
              <a:gd name="connsiteX3" fmla="*/ 2438400 w 2861450"/>
              <a:gd name="connsiteY3" fmla="*/ 2717 h 900000"/>
              <a:gd name="connsiteX4" fmla="*/ 2502141 w 2861450"/>
              <a:gd name="connsiteY4" fmla="*/ 9142 h 900000"/>
              <a:gd name="connsiteX5" fmla="*/ 2861450 w 2861450"/>
              <a:gd name="connsiteY5" fmla="*/ 450000 h 900000"/>
              <a:gd name="connsiteX6" fmla="*/ 2502141 w 2861450"/>
              <a:gd name="connsiteY6" fmla="*/ 890858 h 900000"/>
              <a:gd name="connsiteX7" fmla="*/ 2438400 w 2861450"/>
              <a:gd name="connsiteY7" fmla="*/ 897283 h 900000"/>
              <a:gd name="connsiteX8" fmla="*/ 2438400 w 2861450"/>
              <a:gd name="connsiteY8" fmla="*/ 900000 h 900000"/>
              <a:gd name="connsiteX9" fmla="*/ 2411450 w 2861450"/>
              <a:gd name="connsiteY9" fmla="*/ 900000 h 900000"/>
              <a:gd name="connsiteX10" fmla="*/ 0 w 2861450"/>
              <a:gd name="connsiteY10" fmla="*/ 900000 h 9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1450" h="900000">
                <a:moveTo>
                  <a:pt x="0" y="0"/>
                </a:moveTo>
                <a:lnTo>
                  <a:pt x="2411450" y="0"/>
                </a:lnTo>
                <a:lnTo>
                  <a:pt x="2438400" y="0"/>
                </a:lnTo>
                <a:lnTo>
                  <a:pt x="2438400" y="2717"/>
                </a:lnTo>
                <a:lnTo>
                  <a:pt x="2502141" y="9142"/>
                </a:lnTo>
                <a:cubicBezTo>
                  <a:pt x="2707198" y="51103"/>
                  <a:pt x="2861450" y="232538"/>
                  <a:pt x="2861450" y="450000"/>
                </a:cubicBezTo>
                <a:cubicBezTo>
                  <a:pt x="2861450" y="667462"/>
                  <a:pt x="2707198" y="848897"/>
                  <a:pt x="2502141" y="890858"/>
                </a:cubicBezTo>
                <a:lnTo>
                  <a:pt x="2438400" y="897283"/>
                </a:lnTo>
                <a:lnTo>
                  <a:pt x="2438400" y="900000"/>
                </a:lnTo>
                <a:lnTo>
                  <a:pt x="2411450" y="900000"/>
                </a:lnTo>
                <a:lnTo>
                  <a:pt x="0" y="900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25400">
            <a:solidFill>
              <a:srgbClr val="F4F2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801705E1-289C-4316-ACA2-B18DCEEBFE7F}"/>
              </a:ext>
            </a:extLst>
          </p:cNvPr>
          <p:cNvSpPr/>
          <p:nvPr/>
        </p:nvSpPr>
        <p:spPr>
          <a:xfrm>
            <a:off x="370424" y="966852"/>
            <a:ext cx="18822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100%</a:t>
            </a:r>
            <a:r>
              <a:rPr lang="ru-RU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Овал 58">
            <a:extLst>
              <a:ext uri="{FF2B5EF4-FFF2-40B4-BE49-F238E27FC236}">
                <a16:creationId xmlns="" xmlns:a16="http://schemas.microsoft.com/office/drawing/2014/main" id="{E9BFA4BC-428B-497C-92FE-A27853EF571B}"/>
              </a:ext>
            </a:extLst>
          </p:cNvPr>
          <p:cNvSpPr>
            <a:spLocks noChangeAspect="1"/>
          </p:cNvSpPr>
          <p:nvPr/>
        </p:nvSpPr>
        <p:spPr>
          <a:xfrm>
            <a:off x="3490623" y="3770333"/>
            <a:ext cx="1004374" cy="10043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762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019465E8-326B-4087-9412-E304346284CB}"/>
              </a:ext>
            </a:extLst>
          </p:cNvPr>
          <p:cNvCxnSpPr/>
          <p:nvPr/>
        </p:nvCxnSpPr>
        <p:spPr>
          <a:xfrm>
            <a:off x="4866623" y="280694"/>
            <a:ext cx="0" cy="49850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object 5">
            <a:extLst>
              <a:ext uri="{FF2B5EF4-FFF2-40B4-BE49-F238E27FC236}">
                <a16:creationId xmlns="" xmlns:a16="http://schemas.microsoft.com/office/drawing/2014/main" id="{C13E9A30-967E-47D7-8826-8095930E04E1}"/>
              </a:ext>
            </a:extLst>
          </p:cNvPr>
          <p:cNvGrpSpPr/>
          <p:nvPr/>
        </p:nvGrpSpPr>
        <p:grpSpPr>
          <a:xfrm>
            <a:off x="11293466" y="76200"/>
            <a:ext cx="595630" cy="652145"/>
            <a:chOff x="10298880" y="388382"/>
            <a:chExt cx="595630" cy="652145"/>
          </a:xfrm>
        </p:grpSpPr>
        <p:pic>
          <p:nvPicPr>
            <p:cNvPr id="45" name="object 6">
              <a:extLst>
                <a:ext uri="{FF2B5EF4-FFF2-40B4-BE49-F238E27FC236}">
                  <a16:creationId xmlns="" xmlns:a16="http://schemas.microsoft.com/office/drawing/2014/main" id="{83C02DDE-C238-43BB-BEA5-CDADAA51A10A}"/>
                </a:ext>
              </a:extLst>
            </p:cNvPr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64" name="object 7">
              <a:extLst>
                <a:ext uri="{FF2B5EF4-FFF2-40B4-BE49-F238E27FC236}">
                  <a16:creationId xmlns="" xmlns:a16="http://schemas.microsoft.com/office/drawing/2014/main" id="{66C2289F-ACC4-4059-BBDA-6D364718987B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65" name="object 8">
              <a:extLst>
                <a:ext uri="{FF2B5EF4-FFF2-40B4-BE49-F238E27FC236}">
                  <a16:creationId xmlns="" xmlns:a16="http://schemas.microsoft.com/office/drawing/2014/main" id="{3F69AEFC-05E6-488E-A1F1-56538FCAE5F7}"/>
                </a:ext>
              </a:extLst>
            </p:cNvPr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9">
              <a:extLst>
                <a:ext uri="{FF2B5EF4-FFF2-40B4-BE49-F238E27FC236}">
                  <a16:creationId xmlns="" xmlns:a16="http://schemas.microsoft.com/office/drawing/2014/main" id="{AD8434F8-EDE3-4CE4-ACED-01E042EC4A96}"/>
                </a:ext>
              </a:extLst>
            </p:cNvPr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0">
              <a:extLst>
                <a:ext uri="{FF2B5EF4-FFF2-40B4-BE49-F238E27FC236}">
                  <a16:creationId xmlns="" xmlns:a16="http://schemas.microsoft.com/office/drawing/2014/main" id="{94CACF34-44A6-40BA-B1D1-1DE2D4CC38E5}"/>
                </a:ext>
              </a:extLst>
            </p:cNvPr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11">
              <a:extLst>
                <a:ext uri="{FF2B5EF4-FFF2-40B4-BE49-F238E27FC236}">
                  <a16:creationId xmlns="" xmlns:a16="http://schemas.microsoft.com/office/drawing/2014/main" id="{672AAB1C-A16A-4D26-A5CF-9829CB3FBE38}"/>
                </a:ext>
              </a:extLst>
            </p:cNvPr>
            <p:cNvPicPr/>
            <p:nvPr/>
          </p:nvPicPr>
          <p:blipFill>
            <a:blip r:embed="rId1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69" name="object 12">
              <a:extLst>
                <a:ext uri="{FF2B5EF4-FFF2-40B4-BE49-F238E27FC236}">
                  <a16:creationId xmlns="" xmlns:a16="http://schemas.microsoft.com/office/drawing/2014/main" id="{AF7F0B78-DA65-487B-8F3C-BDF59E34FF5B}"/>
                </a:ext>
              </a:extLst>
            </p:cNvPr>
            <p:cNvPicPr/>
            <p:nvPr/>
          </p:nvPicPr>
          <p:blipFill>
            <a:blip r:embed="rId1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70" name="object 13">
              <a:extLst>
                <a:ext uri="{FF2B5EF4-FFF2-40B4-BE49-F238E27FC236}">
                  <a16:creationId xmlns="" xmlns:a16="http://schemas.microsoft.com/office/drawing/2014/main" id="{8E906E8F-D175-4E61-ACC6-5DFB8C14A86F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71" name="object 14">
              <a:extLst>
                <a:ext uri="{FF2B5EF4-FFF2-40B4-BE49-F238E27FC236}">
                  <a16:creationId xmlns="" xmlns:a16="http://schemas.microsoft.com/office/drawing/2014/main" id="{3C4D5F42-F146-4831-90E9-B2B5087662D0}"/>
                </a:ext>
              </a:extLst>
            </p:cNvPr>
            <p:cNvPicPr/>
            <p:nvPr/>
          </p:nvPicPr>
          <p:blipFill>
            <a:blip r:embed="rId2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72" name="object 15">
              <a:extLst>
                <a:ext uri="{FF2B5EF4-FFF2-40B4-BE49-F238E27FC236}">
                  <a16:creationId xmlns="" xmlns:a16="http://schemas.microsoft.com/office/drawing/2014/main" id="{AE94A446-53B4-407B-B102-409AD4474AB8}"/>
                </a:ext>
              </a:extLst>
            </p:cNvPr>
            <p:cNvPicPr/>
            <p:nvPr/>
          </p:nvPicPr>
          <p:blipFill>
            <a:blip r:embed="rId2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73" name="object 16">
              <a:extLst>
                <a:ext uri="{FF2B5EF4-FFF2-40B4-BE49-F238E27FC236}">
                  <a16:creationId xmlns="" xmlns:a16="http://schemas.microsoft.com/office/drawing/2014/main" id="{09BB9E3C-7B20-42D6-B24C-B30D5E17DD17}"/>
                </a:ext>
              </a:extLst>
            </p:cNvPr>
            <p:cNvPicPr/>
            <p:nvPr/>
          </p:nvPicPr>
          <p:blipFill>
            <a:blip r:embed="rId2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74" name="object 17">
              <a:extLst>
                <a:ext uri="{FF2B5EF4-FFF2-40B4-BE49-F238E27FC236}">
                  <a16:creationId xmlns="" xmlns:a16="http://schemas.microsoft.com/office/drawing/2014/main" id="{CCFDBDDD-A22F-401B-A751-78DC0209356D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75" name="object 18">
              <a:extLst>
                <a:ext uri="{FF2B5EF4-FFF2-40B4-BE49-F238E27FC236}">
                  <a16:creationId xmlns="" xmlns:a16="http://schemas.microsoft.com/office/drawing/2014/main" id="{829A109F-7611-40BC-A6E9-E00145DB84F9}"/>
                </a:ext>
              </a:extLst>
            </p:cNvPr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19">
              <a:extLst>
                <a:ext uri="{FF2B5EF4-FFF2-40B4-BE49-F238E27FC236}">
                  <a16:creationId xmlns="" xmlns:a16="http://schemas.microsoft.com/office/drawing/2014/main" id="{87347286-A0D7-4802-BE33-43B21D896EBB}"/>
                </a:ext>
              </a:extLst>
            </p:cNvPr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20">
              <a:extLst>
                <a:ext uri="{FF2B5EF4-FFF2-40B4-BE49-F238E27FC236}">
                  <a16:creationId xmlns="" xmlns:a16="http://schemas.microsoft.com/office/drawing/2014/main" id="{D6B8B3FB-6C08-4882-A8C0-F73C74D69418}"/>
                </a:ext>
              </a:extLst>
            </p:cNvPr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21">
              <a:extLst>
                <a:ext uri="{FF2B5EF4-FFF2-40B4-BE49-F238E27FC236}">
                  <a16:creationId xmlns="" xmlns:a16="http://schemas.microsoft.com/office/drawing/2014/main" id="{28F334F2-C148-4A07-908E-C7CE59808CFA}"/>
                </a:ext>
              </a:extLst>
            </p:cNvPr>
            <p:cNvPicPr/>
            <p:nvPr/>
          </p:nvPicPr>
          <p:blipFill>
            <a:blip r:embed="rId1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79" name="object 22">
              <a:extLst>
                <a:ext uri="{FF2B5EF4-FFF2-40B4-BE49-F238E27FC236}">
                  <a16:creationId xmlns="" xmlns:a16="http://schemas.microsoft.com/office/drawing/2014/main" id="{0153B4FF-C467-49E3-81D3-FC9163A40EAA}"/>
                </a:ext>
              </a:extLst>
            </p:cNvPr>
            <p:cNvPicPr/>
            <p:nvPr/>
          </p:nvPicPr>
          <p:blipFill>
            <a:blip r:embed="rId2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80" name="object 23">
              <a:extLst>
                <a:ext uri="{FF2B5EF4-FFF2-40B4-BE49-F238E27FC236}">
                  <a16:creationId xmlns="" xmlns:a16="http://schemas.microsoft.com/office/drawing/2014/main" id="{C904AA01-B817-45C0-90A7-9C9469340B73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81" name="object 24">
              <a:extLst>
                <a:ext uri="{FF2B5EF4-FFF2-40B4-BE49-F238E27FC236}">
                  <a16:creationId xmlns="" xmlns:a16="http://schemas.microsoft.com/office/drawing/2014/main" id="{B28EA55E-7791-45C2-B5C4-4FBF68C1AA98}"/>
                </a:ext>
              </a:extLst>
            </p:cNvPr>
            <p:cNvPicPr/>
            <p:nvPr/>
          </p:nvPicPr>
          <p:blipFill>
            <a:blip r:embed="rId2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82" name="object 25">
              <a:extLst>
                <a:ext uri="{FF2B5EF4-FFF2-40B4-BE49-F238E27FC236}">
                  <a16:creationId xmlns="" xmlns:a16="http://schemas.microsoft.com/office/drawing/2014/main" id="{4A4C1F54-2355-47C9-82B1-6795689337BA}"/>
                </a:ext>
              </a:extLst>
            </p:cNvPr>
            <p:cNvPicPr/>
            <p:nvPr/>
          </p:nvPicPr>
          <p:blipFill>
            <a:blip r:embed="rId2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83" name="object 26">
              <a:extLst>
                <a:ext uri="{FF2B5EF4-FFF2-40B4-BE49-F238E27FC236}">
                  <a16:creationId xmlns="" xmlns:a16="http://schemas.microsoft.com/office/drawing/2014/main" id="{3352DCA1-75D3-46EC-9EA3-CCDD33CFBD29}"/>
                </a:ext>
              </a:extLst>
            </p:cNvPr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27">
              <a:extLst>
                <a:ext uri="{FF2B5EF4-FFF2-40B4-BE49-F238E27FC236}">
                  <a16:creationId xmlns="" xmlns:a16="http://schemas.microsoft.com/office/drawing/2014/main" id="{7E716304-DE26-428A-B228-9007528D9172}"/>
                </a:ext>
              </a:extLst>
            </p:cNvPr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28">
              <a:extLst>
                <a:ext uri="{FF2B5EF4-FFF2-40B4-BE49-F238E27FC236}">
                  <a16:creationId xmlns="" xmlns:a16="http://schemas.microsoft.com/office/drawing/2014/main" id="{B4CC07CC-AD54-4F61-93C4-8CFE5E3918B3}"/>
                </a:ext>
              </a:extLst>
            </p:cNvPr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29">
              <a:extLst>
                <a:ext uri="{FF2B5EF4-FFF2-40B4-BE49-F238E27FC236}">
                  <a16:creationId xmlns="" xmlns:a16="http://schemas.microsoft.com/office/drawing/2014/main" id="{08F39EB7-53F1-49A4-881D-75CBF913C536}"/>
                </a:ext>
              </a:extLst>
            </p:cNvPr>
            <p:cNvPicPr/>
            <p:nvPr/>
          </p:nvPicPr>
          <p:blipFill>
            <a:blip r:embed="rId2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87" name="object 30">
              <a:extLst>
                <a:ext uri="{FF2B5EF4-FFF2-40B4-BE49-F238E27FC236}">
                  <a16:creationId xmlns="" xmlns:a16="http://schemas.microsoft.com/office/drawing/2014/main" id="{1A1EC099-4FC0-4AA9-AA31-AE58FF8F1FE3}"/>
                </a:ext>
              </a:extLst>
            </p:cNvPr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31">
            <a:extLst>
              <a:ext uri="{FF2B5EF4-FFF2-40B4-BE49-F238E27FC236}">
                <a16:creationId xmlns="" xmlns:a16="http://schemas.microsoft.com/office/drawing/2014/main" id="{74B2B8F3-8C86-49F4-B0CB-B47BBF0EF9A8}"/>
              </a:ext>
            </a:extLst>
          </p:cNvPr>
          <p:cNvSpPr txBox="1"/>
          <p:nvPr/>
        </p:nvSpPr>
        <p:spPr>
          <a:xfrm>
            <a:off x="8991600" y="223253"/>
            <a:ext cx="2145691" cy="28405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lang="ru-RU" sz="90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образования и науки Самарской области</a:t>
            </a:r>
            <a:endParaRPr sz="900" dirty="0">
              <a:latin typeface="Cera Pro Medium"/>
              <a:cs typeface="Cera Pro Medium"/>
            </a:endParaRPr>
          </a:p>
        </p:txBody>
      </p:sp>
      <p:sp>
        <p:nvSpPr>
          <p:cNvPr id="89" name="object 32">
            <a:extLst>
              <a:ext uri="{FF2B5EF4-FFF2-40B4-BE49-F238E27FC236}">
                <a16:creationId xmlns="" xmlns:a16="http://schemas.microsoft.com/office/drawing/2014/main" id="{293A9407-6233-427F-8F7B-78717384DE01}"/>
              </a:ext>
            </a:extLst>
          </p:cNvPr>
          <p:cNvSpPr/>
          <p:nvPr/>
        </p:nvSpPr>
        <p:spPr>
          <a:xfrm>
            <a:off x="381000" y="84985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34">
            <a:extLst>
              <a:ext uri="{FF2B5EF4-FFF2-40B4-BE49-F238E27FC236}">
                <a16:creationId xmlns="" xmlns:a16="http://schemas.microsoft.com/office/drawing/2014/main" id="{25FE913D-8DFD-4BBF-9AA0-0B06CC31BC00}"/>
              </a:ext>
            </a:extLst>
          </p:cNvPr>
          <p:cNvSpPr txBox="1"/>
          <p:nvPr/>
        </p:nvSpPr>
        <p:spPr>
          <a:xfrm>
            <a:off x="168502" y="335"/>
            <a:ext cx="8764702" cy="836832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ru-RU" alt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Всестороннее развитие, обучение, 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ru-RU" alt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Воспитание детей</a:t>
            </a:r>
          </a:p>
        </p:txBody>
      </p:sp>
      <p:sp>
        <p:nvSpPr>
          <p:cNvPr id="91" name="object 45">
            <a:extLst>
              <a:ext uri="{FF2B5EF4-FFF2-40B4-BE49-F238E27FC236}">
                <a16:creationId xmlns="" xmlns:a16="http://schemas.microsoft.com/office/drawing/2014/main" id="{5EFA2A98-B339-6F4B-972B-5BEB01B3C31A}"/>
              </a:ext>
            </a:extLst>
          </p:cNvPr>
          <p:cNvSpPr txBox="1">
            <a:spLocks/>
          </p:cNvSpPr>
          <p:nvPr/>
        </p:nvSpPr>
        <p:spPr>
          <a:xfrm>
            <a:off x="11780998" y="6440216"/>
            <a:ext cx="316574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>
                <a:solidFill>
                  <a:srgbClr val="185292"/>
                </a:solidFill>
              </a:rPr>
              <a:pPr marL="38100">
                <a:lnSpc>
                  <a:spcPts val="1639"/>
                </a:lnSpc>
              </a:pPr>
              <a:t>16</a:t>
            </a:fld>
            <a:endParaRPr lang="ru-RU" sz="1400" spc="5" dirty="0">
              <a:solidFill>
                <a:srgbClr val="18529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7331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756D1278-B54A-463C-BBAF-DE2A3581A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7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1309" y="2124013"/>
            <a:ext cx="7895645" cy="4437130"/>
          </a:xfrm>
          <a:custGeom>
            <a:avLst/>
            <a:gdLst>
              <a:gd name="connsiteX0" fmla="*/ 0 w 7895645"/>
              <a:gd name="connsiteY0" fmla="*/ 4437130 h 4437130"/>
              <a:gd name="connsiteX1" fmla="*/ 209799 w 7895645"/>
              <a:gd name="connsiteY1" fmla="*/ 3847626 h 4437130"/>
              <a:gd name="connsiteX2" fmla="*/ 388015 w 7895645"/>
              <a:gd name="connsiteY2" fmla="*/ 3346864 h 4437130"/>
              <a:gd name="connsiteX3" fmla="*/ 645187 w 7895645"/>
              <a:gd name="connsiteY3" fmla="*/ 2624245 h 4437130"/>
              <a:gd name="connsiteX4" fmla="*/ 854986 w 7895645"/>
              <a:gd name="connsiteY4" fmla="*/ 2034741 h 4437130"/>
              <a:gd name="connsiteX5" fmla="*/ 1064784 w 7895645"/>
              <a:gd name="connsiteY5" fmla="*/ 1445237 h 4437130"/>
              <a:gd name="connsiteX6" fmla="*/ 1321957 w 7895645"/>
              <a:gd name="connsiteY6" fmla="*/ 722618 h 4437130"/>
              <a:gd name="connsiteX7" fmla="*/ 1579129 w 7895645"/>
              <a:gd name="connsiteY7" fmla="*/ 0 h 4437130"/>
              <a:gd name="connsiteX8" fmla="*/ 2337111 w 7895645"/>
              <a:gd name="connsiteY8" fmla="*/ 0 h 4437130"/>
              <a:gd name="connsiteX9" fmla="*/ 2842432 w 7895645"/>
              <a:gd name="connsiteY9" fmla="*/ 0 h 4437130"/>
              <a:gd name="connsiteX10" fmla="*/ 3347753 w 7895645"/>
              <a:gd name="connsiteY10" fmla="*/ 0 h 4437130"/>
              <a:gd name="connsiteX11" fmla="*/ 3979405 w 7895645"/>
              <a:gd name="connsiteY11" fmla="*/ 0 h 4437130"/>
              <a:gd name="connsiteX12" fmla="*/ 4674221 w 7895645"/>
              <a:gd name="connsiteY12" fmla="*/ 0 h 4437130"/>
              <a:gd name="connsiteX13" fmla="*/ 5116377 w 7895645"/>
              <a:gd name="connsiteY13" fmla="*/ 0 h 4437130"/>
              <a:gd name="connsiteX14" fmla="*/ 5748029 w 7895645"/>
              <a:gd name="connsiteY14" fmla="*/ 0 h 4437130"/>
              <a:gd name="connsiteX15" fmla="*/ 6379680 w 7895645"/>
              <a:gd name="connsiteY15" fmla="*/ 0 h 4437130"/>
              <a:gd name="connsiteX16" fmla="*/ 7011332 w 7895645"/>
              <a:gd name="connsiteY16" fmla="*/ 0 h 4437130"/>
              <a:gd name="connsiteX17" fmla="*/ 7895644 w 7895645"/>
              <a:gd name="connsiteY17" fmla="*/ 0 h 4437130"/>
              <a:gd name="connsiteX18" fmla="*/ 7654263 w 7895645"/>
              <a:gd name="connsiteY18" fmla="*/ 678247 h 4437130"/>
              <a:gd name="connsiteX19" fmla="*/ 7476047 w 7895645"/>
              <a:gd name="connsiteY19" fmla="*/ 1179009 h 4437130"/>
              <a:gd name="connsiteX20" fmla="*/ 7282040 w 7895645"/>
              <a:gd name="connsiteY20" fmla="*/ 1724142 h 4437130"/>
              <a:gd name="connsiteX21" fmla="*/ 7024868 w 7895645"/>
              <a:gd name="connsiteY21" fmla="*/ 2446760 h 4437130"/>
              <a:gd name="connsiteX22" fmla="*/ 6799278 w 7895645"/>
              <a:gd name="connsiteY22" fmla="*/ 3080636 h 4437130"/>
              <a:gd name="connsiteX23" fmla="*/ 6605271 w 7895645"/>
              <a:gd name="connsiteY23" fmla="*/ 3625769 h 4437130"/>
              <a:gd name="connsiteX24" fmla="*/ 6316516 w 7895645"/>
              <a:gd name="connsiteY24" fmla="*/ 4437130 h 4437130"/>
              <a:gd name="connsiteX25" fmla="*/ 5874360 w 7895645"/>
              <a:gd name="connsiteY25" fmla="*/ 4437130 h 4437130"/>
              <a:gd name="connsiteX26" fmla="*/ 5432204 w 7895645"/>
              <a:gd name="connsiteY26" fmla="*/ 4437130 h 4437130"/>
              <a:gd name="connsiteX27" fmla="*/ 4737387 w 7895645"/>
              <a:gd name="connsiteY27" fmla="*/ 4437130 h 4437130"/>
              <a:gd name="connsiteX28" fmla="*/ 4232066 w 7895645"/>
              <a:gd name="connsiteY28" fmla="*/ 4437130 h 4437130"/>
              <a:gd name="connsiteX29" fmla="*/ 3474084 w 7895645"/>
              <a:gd name="connsiteY29" fmla="*/ 4437130 h 4437130"/>
              <a:gd name="connsiteX30" fmla="*/ 2905597 w 7895645"/>
              <a:gd name="connsiteY30" fmla="*/ 4437130 h 4437130"/>
              <a:gd name="connsiteX31" fmla="*/ 2463441 w 7895645"/>
              <a:gd name="connsiteY31" fmla="*/ 4437130 h 4437130"/>
              <a:gd name="connsiteX32" fmla="*/ 1768624 w 7895645"/>
              <a:gd name="connsiteY32" fmla="*/ 4437130 h 4437130"/>
              <a:gd name="connsiteX33" fmla="*/ 1263303 w 7895645"/>
              <a:gd name="connsiteY33" fmla="*/ 4437130 h 4437130"/>
              <a:gd name="connsiteX34" fmla="*/ 568486 w 7895645"/>
              <a:gd name="connsiteY34" fmla="*/ 4437130 h 4437130"/>
              <a:gd name="connsiteX35" fmla="*/ 0 w 7895645"/>
              <a:gd name="connsiteY35" fmla="*/ 4437130 h 443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895645" h="4437130" extrusionOk="0">
                <a:moveTo>
                  <a:pt x="0" y="4437130"/>
                </a:moveTo>
                <a:cubicBezTo>
                  <a:pt x="101680" y="4156441"/>
                  <a:pt x="120002" y="4118795"/>
                  <a:pt x="209799" y="3847626"/>
                </a:cubicBezTo>
                <a:cubicBezTo>
                  <a:pt x="299596" y="3576457"/>
                  <a:pt x="315015" y="3574890"/>
                  <a:pt x="388015" y="3346864"/>
                </a:cubicBezTo>
                <a:cubicBezTo>
                  <a:pt x="461015" y="3118838"/>
                  <a:pt x="557913" y="2948384"/>
                  <a:pt x="645187" y="2624245"/>
                </a:cubicBezTo>
                <a:cubicBezTo>
                  <a:pt x="732462" y="2300106"/>
                  <a:pt x="774802" y="2323330"/>
                  <a:pt x="854986" y="2034741"/>
                </a:cubicBezTo>
                <a:cubicBezTo>
                  <a:pt x="935170" y="1746152"/>
                  <a:pt x="956726" y="1735405"/>
                  <a:pt x="1064784" y="1445237"/>
                </a:cubicBezTo>
                <a:cubicBezTo>
                  <a:pt x="1172842" y="1155070"/>
                  <a:pt x="1182731" y="1005366"/>
                  <a:pt x="1321957" y="722618"/>
                </a:cubicBezTo>
                <a:cubicBezTo>
                  <a:pt x="1461183" y="439870"/>
                  <a:pt x="1490056" y="236529"/>
                  <a:pt x="1579129" y="0"/>
                </a:cubicBezTo>
                <a:cubicBezTo>
                  <a:pt x="1847536" y="23416"/>
                  <a:pt x="2161382" y="29885"/>
                  <a:pt x="2337111" y="0"/>
                </a:cubicBezTo>
                <a:cubicBezTo>
                  <a:pt x="2512840" y="-29885"/>
                  <a:pt x="2701441" y="-1787"/>
                  <a:pt x="2842432" y="0"/>
                </a:cubicBezTo>
                <a:cubicBezTo>
                  <a:pt x="2983423" y="1787"/>
                  <a:pt x="3116685" y="-1978"/>
                  <a:pt x="3347753" y="0"/>
                </a:cubicBezTo>
                <a:cubicBezTo>
                  <a:pt x="3578821" y="1978"/>
                  <a:pt x="3792008" y="-30163"/>
                  <a:pt x="3979405" y="0"/>
                </a:cubicBezTo>
                <a:cubicBezTo>
                  <a:pt x="4166802" y="30163"/>
                  <a:pt x="4495485" y="-27391"/>
                  <a:pt x="4674221" y="0"/>
                </a:cubicBezTo>
                <a:cubicBezTo>
                  <a:pt x="4852957" y="27391"/>
                  <a:pt x="5018197" y="-2834"/>
                  <a:pt x="5116377" y="0"/>
                </a:cubicBezTo>
                <a:cubicBezTo>
                  <a:pt x="5214557" y="2834"/>
                  <a:pt x="5606326" y="-16164"/>
                  <a:pt x="5748029" y="0"/>
                </a:cubicBezTo>
                <a:cubicBezTo>
                  <a:pt x="5889732" y="16164"/>
                  <a:pt x="6178794" y="30754"/>
                  <a:pt x="6379680" y="0"/>
                </a:cubicBezTo>
                <a:cubicBezTo>
                  <a:pt x="6580566" y="-30754"/>
                  <a:pt x="6870748" y="-31427"/>
                  <a:pt x="7011332" y="0"/>
                </a:cubicBezTo>
                <a:cubicBezTo>
                  <a:pt x="7151916" y="31427"/>
                  <a:pt x="7718268" y="33665"/>
                  <a:pt x="7895644" y="0"/>
                </a:cubicBezTo>
                <a:cubicBezTo>
                  <a:pt x="7805790" y="344277"/>
                  <a:pt x="7768170" y="376179"/>
                  <a:pt x="7654263" y="678247"/>
                </a:cubicBezTo>
                <a:cubicBezTo>
                  <a:pt x="7540356" y="980315"/>
                  <a:pt x="7526206" y="1048599"/>
                  <a:pt x="7476047" y="1179009"/>
                </a:cubicBezTo>
                <a:cubicBezTo>
                  <a:pt x="7425888" y="1309419"/>
                  <a:pt x="7373390" y="1462385"/>
                  <a:pt x="7282040" y="1724142"/>
                </a:cubicBezTo>
                <a:cubicBezTo>
                  <a:pt x="7190690" y="1985899"/>
                  <a:pt x="7114421" y="2281709"/>
                  <a:pt x="7024868" y="2446760"/>
                </a:cubicBezTo>
                <a:cubicBezTo>
                  <a:pt x="6935315" y="2611811"/>
                  <a:pt x="6886659" y="2778721"/>
                  <a:pt x="6799278" y="3080636"/>
                </a:cubicBezTo>
                <a:cubicBezTo>
                  <a:pt x="6711897" y="3382551"/>
                  <a:pt x="6676022" y="3382558"/>
                  <a:pt x="6605271" y="3625769"/>
                </a:cubicBezTo>
                <a:cubicBezTo>
                  <a:pt x="6534520" y="3868980"/>
                  <a:pt x="6364546" y="4236232"/>
                  <a:pt x="6316516" y="4437130"/>
                </a:cubicBezTo>
                <a:cubicBezTo>
                  <a:pt x="6161748" y="4452630"/>
                  <a:pt x="6034607" y="4449472"/>
                  <a:pt x="5874360" y="4437130"/>
                </a:cubicBezTo>
                <a:cubicBezTo>
                  <a:pt x="5714113" y="4424788"/>
                  <a:pt x="5634712" y="4419796"/>
                  <a:pt x="5432204" y="4437130"/>
                </a:cubicBezTo>
                <a:cubicBezTo>
                  <a:pt x="5229696" y="4454464"/>
                  <a:pt x="4962375" y="4417850"/>
                  <a:pt x="4737387" y="4437130"/>
                </a:cubicBezTo>
                <a:cubicBezTo>
                  <a:pt x="4512399" y="4456410"/>
                  <a:pt x="4398953" y="4460227"/>
                  <a:pt x="4232066" y="4437130"/>
                </a:cubicBezTo>
                <a:cubicBezTo>
                  <a:pt x="4065179" y="4414033"/>
                  <a:pt x="3680981" y="4453628"/>
                  <a:pt x="3474084" y="4437130"/>
                </a:cubicBezTo>
                <a:cubicBezTo>
                  <a:pt x="3267187" y="4420632"/>
                  <a:pt x="3157376" y="4410138"/>
                  <a:pt x="2905597" y="4437130"/>
                </a:cubicBezTo>
                <a:cubicBezTo>
                  <a:pt x="2653818" y="4464122"/>
                  <a:pt x="2563157" y="4449601"/>
                  <a:pt x="2463441" y="4437130"/>
                </a:cubicBezTo>
                <a:cubicBezTo>
                  <a:pt x="2363725" y="4424659"/>
                  <a:pt x="2047360" y="4409672"/>
                  <a:pt x="1768624" y="4437130"/>
                </a:cubicBezTo>
                <a:cubicBezTo>
                  <a:pt x="1489888" y="4464588"/>
                  <a:pt x="1438819" y="4447828"/>
                  <a:pt x="1263303" y="4437130"/>
                </a:cubicBezTo>
                <a:cubicBezTo>
                  <a:pt x="1087787" y="4426432"/>
                  <a:pt x="759568" y="4447989"/>
                  <a:pt x="568486" y="4437130"/>
                </a:cubicBezTo>
                <a:cubicBezTo>
                  <a:pt x="377404" y="4426271"/>
                  <a:pt x="268278" y="4411676"/>
                  <a:pt x="0" y="4437130"/>
                </a:cubicBezTo>
                <a:close/>
              </a:path>
            </a:pathLst>
          </a:custGeom>
          <a:noFill/>
          <a:ln w="63500" cap="sq" cmpd="sng">
            <a:solidFill>
              <a:srgbClr val="EFE2E0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flowChartInputOutpu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0625BB1B-04B5-449E-8278-24486868C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258786" y="849852"/>
            <a:ext cx="5104183" cy="6039423"/>
          </a:xfrm>
          <a:custGeom>
            <a:avLst/>
            <a:gdLst>
              <a:gd name="connsiteX0" fmla="*/ 5104183 w 5104183"/>
              <a:gd name="connsiteY0" fmla="*/ 0 h 6205741"/>
              <a:gd name="connsiteX1" fmla="*/ 0 w 5104183"/>
              <a:gd name="connsiteY1" fmla="*/ 0 h 6205741"/>
              <a:gd name="connsiteX2" fmla="*/ 3766 w 5104183"/>
              <a:gd name="connsiteY2" fmla="*/ 165623 h 6205741"/>
              <a:gd name="connsiteX3" fmla="*/ 3438167 w 5104183"/>
              <a:gd name="connsiteY3" fmla="*/ 6182053 h 6205741"/>
              <a:gd name="connsiteX4" fmla="*/ 3479912 w 5104183"/>
              <a:gd name="connsiteY4" fmla="*/ 6205741 h 6205741"/>
              <a:gd name="connsiteX5" fmla="*/ 5104183 w 5104183"/>
              <a:gd name="connsiteY5" fmla="*/ 6205741 h 620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4183" h="6205741">
                <a:moveTo>
                  <a:pt x="5104183" y="0"/>
                </a:moveTo>
                <a:lnTo>
                  <a:pt x="0" y="0"/>
                </a:lnTo>
                <a:lnTo>
                  <a:pt x="3766" y="165623"/>
                </a:lnTo>
                <a:cubicBezTo>
                  <a:pt x="122627" y="2773331"/>
                  <a:pt x="1481736" y="5017141"/>
                  <a:pt x="3438167" y="6182053"/>
                </a:cubicBezTo>
                <a:lnTo>
                  <a:pt x="3479912" y="6205741"/>
                </a:lnTo>
                <a:lnTo>
                  <a:pt x="5104183" y="6205741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олилиния: фигура 40">
            <a:extLst>
              <a:ext uri="{FF2B5EF4-FFF2-40B4-BE49-F238E27FC236}">
                <a16:creationId xmlns="" xmlns:a16="http://schemas.microsoft.com/office/drawing/2014/main" id="{AA6C23DD-A4FC-4A51-A06B-A06DEE408CF8}"/>
              </a:ext>
            </a:extLst>
          </p:cNvPr>
          <p:cNvSpPr>
            <a:spLocks noChangeAspect="1"/>
          </p:cNvSpPr>
          <p:nvPr/>
        </p:nvSpPr>
        <p:spPr>
          <a:xfrm flipV="1">
            <a:off x="-1224602" y="837230"/>
            <a:ext cx="5104183" cy="6047407"/>
          </a:xfrm>
          <a:custGeom>
            <a:avLst/>
            <a:gdLst>
              <a:gd name="connsiteX0" fmla="*/ 0 w 5104183"/>
              <a:gd name="connsiteY0" fmla="*/ 6214971 h 6214971"/>
              <a:gd name="connsiteX1" fmla="*/ 5104183 w 5104183"/>
              <a:gd name="connsiteY1" fmla="*/ 6214971 h 6214971"/>
              <a:gd name="connsiteX2" fmla="*/ 5100418 w 5104183"/>
              <a:gd name="connsiteY2" fmla="*/ 6049348 h 6214971"/>
              <a:gd name="connsiteX3" fmla="*/ 1666016 w 5104183"/>
              <a:gd name="connsiteY3" fmla="*/ 32919 h 6214971"/>
              <a:gd name="connsiteX4" fmla="*/ 1608006 w 5104183"/>
              <a:gd name="connsiteY4" fmla="*/ 0 h 6214971"/>
              <a:gd name="connsiteX5" fmla="*/ 0 w 5104183"/>
              <a:gd name="connsiteY5" fmla="*/ 0 h 621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4183" h="6214971">
                <a:moveTo>
                  <a:pt x="0" y="6214971"/>
                </a:moveTo>
                <a:lnTo>
                  <a:pt x="5104183" y="6214971"/>
                </a:lnTo>
                <a:lnTo>
                  <a:pt x="5100418" y="6049348"/>
                </a:lnTo>
                <a:cubicBezTo>
                  <a:pt x="4981556" y="3441640"/>
                  <a:pt x="3622448" y="1197830"/>
                  <a:pt x="1666016" y="32919"/>
                </a:cubicBezTo>
                <a:lnTo>
                  <a:pt x="1608006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EFE2E0">
                  <a:alpha val="89000"/>
                </a:srgbClr>
              </a:gs>
              <a:gs pos="0">
                <a:schemeClr val="bg1">
                  <a:alpha val="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kern="1200" dirty="0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39FEF3FF-5675-4571-8DD3-C2F9ADCCDD83}"/>
              </a:ext>
            </a:extLst>
          </p:cNvPr>
          <p:cNvCxnSpPr/>
          <p:nvPr/>
        </p:nvCxnSpPr>
        <p:spPr>
          <a:xfrm>
            <a:off x="4929600" y="136783"/>
            <a:ext cx="0" cy="49850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B2A59F1-72F9-4BE6-B59A-9F3B37825B8D}"/>
              </a:ext>
            </a:extLst>
          </p:cNvPr>
          <p:cNvSpPr txBox="1"/>
          <p:nvPr/>
        </p:nvSpPr>
        <p:spPr>
          <a:xfrm>
            <a:off x="1656581" y="5988536"/>
            <a:ext cx="3273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2000" b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Военно-патриотических центров «Авангард»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4A56D8F-A5F4-4BD2-9BC7-7422E23372E9}"/>
              </a:ext>
            </a:extLst>
          </p:cNvPr>
          <p:cNvSpPr txBox="1"/>
          <p:nvPr/>
        </p:nvSpPr>
        <p:spPr>
          <a:xfrm>
            <a:off x="5027462" y="5212110"/>
            <a:ext cx="65805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ru-RU" sz="2000" b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Самарское отделение Всероссийского детско-юношеского военно-патриотического             общественного движения «ЮНАРМИЯ» - самое большое региональное отделение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B5140DB-E457-4D5F-B3C8-A7FD47CB27A1}"/>
              </a:ext>
            </a:extLst>
          </p:cNvPr>
          <p:cNvSpPr txBox="1"/>
          <p:nvPr/>
        </p:nvSpPr>
        <p:spPr>
          <a:xfrm>
            <a:off x="5686510" y="3519025"/>
            <a:ext cx="59846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0">
              <a:buFont typeface="Wingdings" panose="05000000000000000000" pitchFamily="2" charset="2"/>
              <a:buChar char="ü"/>
            </a:pPr>
            <a:r>
              <a:rPr lang="ru-RU" sz="2000" b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Военно-патриотические клубы Самарской области – 5 лет лидеры</a:t>
            </a:r>
            <a:r>
              <a:rPr lang="en-US" sz="2000" b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ru-RU" sz="2000" b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 номинации «Лучший военно-патриотический клуб ПФО» в рамках общественного проекта ПФО «Герои Отечества»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248F396-2FC8-4D51-A15F-3B33593B30DD}"/>
              </a:ext>
            </a:extLst>
          </p:cNvPr>
          <p:cNvSpPr txBox="1"/>
          <p:nvPr/>
        </p:nvSpPr>
        <p:spPr>
          <a:xfrm>
            <a:off x="3399178" y="4342578"/>
            <a:ext cx="19954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ru-RU" sz="2000" b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Кадетских классов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0911905-8D26-4CBA-9B4B-4DAB7A41B27F}"/>
              </a:ext>
            </a:extLst>
          </p:cNvPr>
          <p:cNvSpPr txBox="1"/>
          <p:nvPr/>
        </p:nvSpPr>
        <p:spPr>
          <a:xfrm>
            <a:off x="2700320" y="5264463"/>
            <a:ext cx="19954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ru-RU" sz="2000" b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Казачьих классов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0DA2D19-6B7D-4EED-9E9B-9A4CF591F6F7}"/>
              </a:ext>
            </a:extLst>
          </p:cNvPr>
          <p:cNvSpPr txBox="1"/>
          <p:nvPr/>
        </p:nvSpPr>
        <p:spPr>
          <a:xfrm>
            <a:off x="4495800" y="966509"/>
            <a:ext cx="22931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ru-RU" sz="2000" b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Юнармейских отрядов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705369" y="3042853"/>
            <a:ext cx="3580861" cy="1015663"/>
            <a:chOff x="3513676" y="2131081"/>
            <a:chExt cx="3648060" cy="1015663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F949CCD-C660-474C-BC57-95E3B70407FF}"/>
                </a:ext>
              </a:extLst>
            </p:cNvPr>
            <p:cNvSpPr txBox="1"/>
            <p:nvPr/>
          </p:nvSpPr>
          <p:spPr>
            <a:xfrm>
              <a:off x="4538885" y="2131081"/>
              <a:ext cx="2622851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rtl="0"/>
              <a:r>
                <a:rPr lang="ru-RU" sz="2000" b="1" kern="1200" dirty="0">
                  <a:solidFill>
                    <a:prstClr val="black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Военно-патриотических объединений</a:t>
              </a:r>
            </a:p>
          </p:txBody>
        </p:sp>
        <p:sp>
          <p:nvSpPr>
            <p:cNvPr id="27" name="Овал 26">
              <a:extLst>
                <a:ext uri="{FF2B5EF4-FFF2-40B4-BE49-F238E27FC236}">
                  <a16:creationId xmlns="" xmlns:a16="http://schemas.microsoft.com/office/drawing/2014/main" id="{33FC8154-501C-4556-BDC5-541DCBD946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13676" y="2131081"/>
              <a:ext cx="1025901" cy="1002318"/>
            </a:xfrm>
            <a:prstGeom prst="ellipse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400" b="1" kern="12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284</a:t>
              </a:r>
            </a:p>
          </p:txBody>
        </p:sp>
      </p:grp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65C4A78E-8104-48A9-A650-0AEC666505BB}"/>
              </a:ext>
            </a:extLst>
          </p:cNvPr>
          <p:cNvSpPr>
            <a:spLocks noChangeAspect="1"/>
          </p:cNvSpPr>
          <p:nvPr/>
        </p:nvSpPr>
        <p:spPr>
          <a:xfrm>
            <a:off x="3396360" y="837231"/>
            <a:ext cx="966442" cy="966442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00" b="1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639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064799" y="1977809"/>
            <a:ext cx="3401800" cy="987473"/>
            <a:chOff x="3059022" y="2655673"/>
            <a:chExt cx="3162098" cy="868933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1489B6C8-B7B8-419E-98F7-71E8EC417BB1}"/>
                </a:ext>
              </a:extLst>
            </p:cNvPr>
            <p:cNvSpPr txBox="1"/>
            <p:nvPr/>
          </p:nvSpPr>
          <p:spPr>
            <a:xfrm>
              <a:off x="3927955" y="2888522"/>
              <a:ext cx="2293165" cy="6229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rtl="0"/>
              <a:r>
                <a:rPr lang="ru-RU" sz="2000" b="1" kern="1200" dirty="0">
                  <a:solidFill>
                    <a:prstClr val="black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Музеев Боевой Славы</a:t>
              </a:r>
            </a:p>
          </p:txBody>
        </p:sp>
        <p:sp>
          <p:nvSpPr>
            <p:cNvPr id="29" name="Овал 28">
              <a:extLst>
                <a:ext uri="{FF2B5EF4-FFF2-40B4-BE49-F238E27FC236}">
                  <a16:creationId xmlns="" xmlns:a16="http://schemas.microsoft.com/office/drawing/2014/main" id="{44184979-2077-4FB4-B0D8-B9898743DE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59022" y="2655673"/>
              <a:ext cx="868933" cy="868933"/>
            </a:xfrm>
            <a:prstGeom prst="ellipse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400" b="1" kern="12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314</a:t>
              </a:r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7A8B2844-7C73-434A-A74E-7540EE090F77}"/>
              </a:ext>
            </a:extLst>
          </p:cNvPr>
          <p:cNvSpPr>
            <a:spLocks noChangeAspect="1"/>
          </p:cNvSpPr>
          <p:nvPr/>
        </p:nvSpPr>
        <p:spPr>
          <a:xfrm>
            <a:off x="2244084" y="4142620"/>
            <a:ext cx="972620" cy="972620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00" b="1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189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3EF0D39A-8DC2-49EF-8E08-CA890C0BBCF8}"/>
              </a:ext>
            </a:extLst>
          </p:cNvPr>
          <p:cNvSpPr>
            <a:spLocks noChangeAspect="1"/>
          </p:cNvSpPr>
          <p:nvPr/>
        </p:nvSpPr>
        <p:spPr>
          <a:xfrm>
            <a:off x="1600200" y="5056873"/>
            <a:ext cx="931663" cy="931663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00" b="1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88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DB01CE11-D461-498D-9C63-6E56ED1504DD}"/>
              </a:ext>
            </a:extLst>
          </p:cNvPr>
          <p:cNvSpPr>
            <a:spLocks noChangeAspect="1"/>
          </p:cNvSpPr>
          <p:nvPr/>
        </p:nvSpPr>
        <p:spPr>
          <a:xfrm>
            <a:off x="747723" y="5791200"/>
            <a:ext cx="881084" cy="881084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00" b="1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09258" y="236469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ru-RU" b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года подряд Самарская область – площадка проведения Всероссийского военно-исторического лагеря «Страна Героев»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B02838BC-15E5-49B5-9BF3-54348D727E85}"/>
              </a:ext>
            </a:extLst>
          </p:cNvPr>
          <p:cNvSpPr/>
          <p:nvPr/>
        </p:nvSpPr>
        <p:spPr>
          <a:xfrm>
            <a:off x="4844433" y="170593"/>
            <a:ext cx="76093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ru-RU" sz="2200" b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ВСЕСТОРОННЕЕ РАЗВИТИЕ, ОБУЧЕНИЕ, ВОСПИТАНИЕ ДЕТЕЙ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019465E8-326B-4087-9412-E304346284CB}"/>
              </a:ext>
            </a:extLst>
          </p:cNvPr>
          <p:cNvCxnSpPr/>
          <p:nvPr/>
        </p:nvCxnSpPr>
        <p:spPr>
          <a:xfrm>
            <a:off x="4844433" y="170593"/>
            <a:ext cx="0" cy="49850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object 5">
            <a:extLst>
              <a:ext uri="{FF2B5EF4-FFF2-40B4-BE49-F238E27FC236}">
                <a16:creationId xmlns="" xmlns:a16="http://schemas.microsoft.com/office/drawing/2014/main" id="{C13E9A30-967E-47D7-8826-8095930E04E1}"/>
              </a:ext>
            </a:extLst>
          </p:cNvPr>
          <p:cNvGrpSpPr/>
          <p:nvPr/>
        </p:nvGrpSpPr>
        <p:grpSpPr>
          <a:xfrm>
            <a:off x="11293466" y="76200"/>
            <a:ext cx="595630" cy="652145"/>
            <a:chOff x="10298880" y="388382"/>
            <a:chExt cx="595630" cy="652145"/>
          </a:xfrm>
        </p:grpSpPr>
        <p:pic>
          <p:nvPicPr>
            <p:cNvPr id="39" name="object 6">
              <a:extLst>
                <a:ext uri="{FF2B5EF4-FFF2-40B4-BE49-F238E27FC236}">
                  <a16:creationId xmlns="" xmlns:a16="http://schemas.microsoft.com/office/drawing/2014/main" id="{83C02DDE-C238-43BB-BEA5-CDADAA51A10A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40" name="object 7">
              <a:extLst>
                <a:ext uri="{FF2B5EF4-FFF2-40B4-BE49-F238E27FC236}">
                  <a16:creationId xmlns="" xmlns:a16="http://schemas.microsoft.com/office/drawing/2014/main" id="{66C2289F-ACC4-4059-BBDA-6D364718987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42" name="object 8">
              <a:extLst>
                <a:ext uri="{FF2B5EF4-FFF2-40B4-BE49-F238E27FC236}">
                  <a16:creationId xmlns="" xmlns:a16="http://schemas.microsoft.com/office/drawing/2014/main" id="{3F69AEFC-05E6-488E-A1F1-56538FCAE5F7}"/>
                </a:ext>
              </a:extLst>
            </p:cNvPr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9">
              <a:extLst>
                <a:ext uri="{FF2B5EF4-FFF2-40B4-BE49-F238E27FC236}">
                  <a16:creationId xmlns="" xmlns:a16="http://schemas.microsoft.com/office/drawing/2014/main" id="{AD8434F8-EDE3-4CE4-ACED-01E042EC4A96}"/>
                </a:ext>
              </a:extLst>
            </p:cNvPr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0">
              <a:extLst>
                <a:ext uri="{FF2B5EF4-FFF2-40B4-BE49-F238E27FC236}">
                  <a16:creationId xmlns="" xmlns:a16="http://schemas.microsoft.com/office/drawing/2014/main" id="{94CACF34-44A6-40BA-B1D1-1DE2D4CC38E5}"/>
                </a:ext>
              </a:extLst>
            </p:cNvPr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11">
              <a:extLst>
                <a:ext uri="{FF2B5EF4-FFF2-40B4-BE49-F238E27FC236}">
                  <a16:creationId xmlns="" xmlns:a16="http://schemas.microsoft.com/office/drawing/2014/main" id="{672AAB1C-A16A-4D26-A5CF-9829CB3FBE38}"/>
                </a:ext>
              </a:extLst>
            </p:cNvPr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46" name="object 12">
              <a:extLst>
                <a:ext uri="{FF2B5EF4-FFF2-40B4-BE49-F238E27FC236}">
                  <a16:creationId xmlns="" xmlns:a16="http://schemas.microsoft.com/office/drawing/2014/main" id="{AF7F0B78-DA65-487B-8F3C-BDF59E34FF5B}"/>
                </a:ext>
              </a:extLst>
            </p:cNvPr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47" name="object 13">
              <a:extLst>
                <a:ext uri="{FF2B5EF4-FFF2-40B4-BE49-F238E27FC236}">
                  <a16:creationId xmlns="" xmlns:a16="http://schemas.microsoft.com/office/drawing/2014/main" id="{8E906E8F-D175-4E61-ACC6-5DFB8C14A86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48" name="object 14">
              <a:extLst>
                <a:ext uri="{FF2B5EF4-FFF2-40B4-BE49-F238E27FC236}">
                  <a16:creationId xmlns="" xmlns:a16="http://schemas.microsoft.com/office/drawing/2014/main" id="{3C4D5F42-F146-4831-90E9-B2B5087662D0}"/>
                </a:ext>
              </a:extLst>
            </p:cNvPr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49" name="object 15">
              <a:extLst>
                <a:ext uri="{FF2B5EF4-FFF2-40B4-BE49-F238E27FC236}">
                  <a16:creationId xmlns="" xmlns:a16="http://schemas.microsoft.com/office/drawing/2014/main" id="{AE94A446-53B4-407B-B102-409AD4474AB8}"/>
                </a:ext>
              </a:extLst>
            </p:cNvPr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50" name="object 16">
              <a:extLst>
                <a:ext uri="{FF2B5EF4-FFF2-40B4-BE49-F238E27FC236}">
                  <a16:creationId xmlns="" xmlns:a16="http://schemas.microsoft.com/office/drawing/2014/main" id="{09BB9E3C-7B20-42D6-B24C-B30D5E17DD17}"/>
                </a:ext>
              </a:extLst>
            </p:cNvPr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51" name="object 17">
              <a:extLst>
                <a:ext uri="{FF2B5EF4-FFF2-40B4-BE49-F238E27FC236}">
                  <a16:creationId xmlns="" xmlns:a16="http://schemas.microsoft.com/office/drawing/2014/main" id="{CCFDBDDD-A22F-401B-A751-78DC0209356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52" name="object 18">
              <a:extLst>
                <a:ext uri="{FF2B5EF4-FFF2-40B4-BE49-F238E27FC236}">
                  <a16:creationId xmlns="" xmlns:a16="http://schemas.microsoft.com/office/drawing/2014/main" id="{829A109F-7611-40BC-A6E9-E00145DB84F9}"/>
                </a:ext>
              </a:extLst>
            </p:cNvPr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9">
              <a:extLst>
                <a:ext uri="{FF2B5EF4-FFF2-40B4-BE49-F238E27FC236}">
                  <a16:creationId xmlns="" xmlns:a16="http://schemas.microsoft.com/office/drawing/2014/main" id="{87347286-A0D7-4802-BE33-43B21D896EBB}"/>
                </a:ext>
              </a:extLst>
            </p:cNvPr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20">
              <a:extLst>
                <a:ext uri="{FF2B5EF4-FFF2-40B4-BE49-F238E27FC236}">
                  <a16:creationId xmlns="" xmlns:a16="http://schemas.microsoft.com/office/drawing/2014/main" id="{D6B8B3FB-6C08-4882-A8C0-F73C74D69418}"/>
                </a:ext>
              </a:extLst>
            </p:cNvPr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21">
              <a:extLst>
                <a:ext uri="{FF2B5EF4-FFF2-40B4-BE49-F238E27FC236}">
                  <a16:creationId xmlns="" xmlns:a16="http://schemas.microsoft.com/office/drawing/2014/main" id="{28F334F2-C148-4A07-908E-C7CE59808CFA}"/>
                </a:ext>
              </a:extLst>
            </p:cNvPr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56" name="object 22">
              <a:extLst>
                <a:ext uri="{FF2B5EF4-FFF2-40B4-BE49-F238E27FC236}">
                  <a16:creationId xmlns="" xmlns:a16="http://schemas.microsoft.com/office/drawing/2014/main" id="{0153B4FF-C467-49E3-81D3-FC9163A40EAA}"/>
                </a:ext>
              </a:extLst>
            </p:cNvPr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57" name="object 23">
              <a:extLst>
                <a:ext uri="{FF2B5EF4-FFF2-40B4-BE49-F238E27FC236}">
                  <a16:creationId xmlns="" xmlns:a16="http://schemas.microsoft.com/office/drawing/2014/main" id="{C904AA01-B817-45C0-90A7-9C9469340B7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58" name="object 24">
              <a:extLst>
                <a:ext uri="{FF2B5EF4-FFF2-40B4-BE49-F238E27FC236}">
                  <a16:creationId xmlns="" xmlns:a16="http://schemas.microsoft.com/office/drawing/2014/main" id="{B28EA55E-7791-45C2-B5C4-4FBF68C1AA98}"/>
                </a:ext>
              </a:extLst>
            </p:cNvPr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59" name="object 25">
              <a:extLst>
                <a:ext uri="{FF2B5EF4-FFF2-40B4-BE49-F238E27FC236}">
                  <a16:creationId xmlns="" xmlns:a16="http://schemas.microsoft.com/office/drawing/2014/main" id="{4A4C1F54-2355-47C9-82B1-6795689337BA}"/>
                </a:ext>
              </a:extLst>
            </p:cNvPr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60" name="object 26">
              <a:extLst>
                <a:ext uri="{FF2B5EF4-FFF2-40B4-BE49-F238E27FC236}">
                  <a16:creationId xmlns="" xmlns:a16="http://schemas.microsoft.com/office/drawing/2014/main" id="{3352DCA1-75D3-46EC-9EA3-CCDD33CFBD29}"/>
                </a:ext>
              </a:extLst>
            </p:cNvPr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7">
              <a:extLst>
                <a:ext uri="{FF2B5EF4-FFF2-40B4-BE49-F238E27FC236}">
                  <a16:creationId xmlns="" xmlns:a16="http://schemas.microsoft.com/office/drawing/2014/main" id="{7E716304-DE26-428A-B228-9007528D9172}"/>
                </a:ext>
              </a:extLst>
            </p:cNvPr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28">
              <a:extLst>
                <a:ext uri="{FF2B5EF4-FFF2-40B4-BE49-F238E27FC236}">
                  <a16:creationId xmlns="" xmlns:a16="http://schemas.microsoft.com/office/drawing/2014/main" id="{B4CC07CC-AD54-4F61-93C4-8CFE5E3918B3}"/>
                </a:ext>
              </a:extLst>
            </p:cNvPr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29">
              <a:extLst>
                <a:ext uri="{FF2B5EF4-FFF2-40B4-BE49-F238E27FC236}">
                  <a16:creationId xmlns="" xmlns:a16="http://schemas.microsoft.com/office/drawing/2014/main" id="{08F39EB7-53F1-49A4-881D-75CBF913C536}"/>
                </a:ext>
              </a:extLst>
            </p:cNvPr>
            <p:cNvPicPr/>
            <p:nvPr/>
          </p:nvPicPr>
          <p:blipFill>
            <a:blip r:embed="rId1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64" name="object 30">
              <a:extLst>
                <a:ext uri="{FF2B5EF4-FFF2-40B4-BE49-F238E27FC236}">
                  <a16:creationId xmlns="" xmlns:a16="http://schemas.microsoft.com/office/drawing/2014/main" id="{1A1EC099-4FC0-4AA9-AA31-AE58FF8F1FE3}"/>
                </a:ext>
              </a:extLst>
            </p:cNvPr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31">
            <a:extLst>
              <a:ext uri="{FF2B5EF4-FFF2-40B4-BE49-F238E27FC236}">
                <a16:creationId xmlns="" xmlns:a16="http://schemas.microsoft.com/office/drawing/2014/main" id="{74B2B8F3-8C86-49F4-B0CB-B47BBF0EF9A8}"/>
              </a:ext>
            </a:extLst>
          </p:cNvPr>
          <p:cNvSpPr txBox="1"/>
          <p:nvPr/>
        </p:nvSpPr>
        <p:spPr>
          <a:xfrm>
            <a:off x="8991600" y="223253"/>
            <a:ext cx="2145691" cy="28405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lang="ru-RU" sz="90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образования и науки Самарской области</a:t>
            </a:r>
            <a:endParaRPr sz="900" dirty="0">
              <a:latin typeface="Cera Pro Medium"/>
              <a:cs typeface="Cera Pro Medium"/>
            </a:endParaRPr>
          </a:p>
        </p:txBody>
      </p:sp>
      <p:sp>
        <p:nvSpPr>
          <p:cNvPr id="66" name="object 32">
            <a:extLst>
              <a:ext uri="{FF2B5EF4-FFF2-40B4-BE49-F238E27FC236}">
                <a16:creationId xmlns="" xmlns:a16="http://schemas.microsoft.com/office/drawing/2014/main" id="{293A9407-6233-427F-8F7B-78717384DE01}"/>
              </a:ext>
            </a:extLst>
          </p:cNvPr>
          <p:cNvSpPr/>
          <p:nvPr/>
        </p:nvSpPr>
        <p:spPr>
          <a:xfrm>
            <a:off x="381000" y="84985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34">
            <a:extLst>
              <a:ext uri="{FF2B5EF4-FFF2-40B4-BE49-F238E27FC236}">
                <a16:creationId xmlns="" xmlns:a16="http://schemas.microsoft.com/office/drawing/2014/main" id="{25FE913D-8DFD-4BBF-9AA0-0B06CC31BC00}"/>
              </a:ext>
            </a:extLst>
          </p:cNvPr>
          <p:cNvSpPr txBox="1"/>
          <p:nvPr/>
        </p:nvSpPr>
        <p:spPr>
          <a:xfrm>
            <a:off x="168502" y="-35236"/>
            <a:ext cx="8764702" cy="836832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  <a:defRPr/>
            </a:pPr>
            <a:r>
              <a:rPr kumimoji="1" lang="ru-RU" altLang="ru-RU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Всестороннее развитие, обучение, </a:t>
            </a:r>
          </a:p>
          <a:p>
            <a:pPr algn="l">
              <a:lnSpc>
                <a:spcPct val="80000"/>
              </a:lnSpc>
              <a:spcBef>
                <a:spcPct val="0"/>
              </a:spcBef>
              <a:defRPr/>
            </a:pPr>
            <a:r>
              <a:rPr kumimoji="1" lang="ru-RU" altLang="ru-RU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воспитание детей</a:t>
            </a:r>
          </a:p>
        </p:txBody>
      </p:sp>
      <p:sp>
        <p:nvSpPr>
          <p:cNvPr id="68" name="object 45">
            <a:extLst>
              <a:ext uri="{FF2B5EF4-FFF2-40B4-BE49-F238E27FC236}">
                <a16:creationId xmlns="" xmlns:a16="http://schemas.microsoft.com/office/drawing/2014/main" id="{5725294F-8B8B-DA48-89F5-E173F9381B41}"/>
              </a:ext>
            </a:extLst>
          </p:cNvPr>
          <p:cNvSpPr txBox="1">
            <a:spLocks/>
          </p:cNvSpPr>
          <p:nvPr/>
        </p:nvSpPr>
        <p:spPr>
          <a:xfrm>
            <a:off x="11780998" y="6440216"/>
            <a:ext cx="316574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>
                <a:solidFill>
                  <a:srgbClr val="185292"/>
                </a:solidFill>
              </a:rPr>
              <a:pPr marL="38100">
                <a:lnSpc>
                  <a:spcPts val="1639"/>
                </a:lnSpc>
              </a:pPr>
              <a:t>17</a:t>
            </a:fld>
            <a:endParaRPr lang="ru-RU" sz="1400" spc="5" dirty="0">
              <a:solidFill>
                <a:srgbClr val="18529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1231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C9BE27DA-FFBB-4CA4-9F38-6D2716690C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13650" y="887263"/>
            <a:ext cx="5302548" cy="4020381"/>
          </a:xfrm>
          <a:custGeom>
            <a:avLst/>
            <a:gdLst>
              <a:gd name="connsiteX0" fmla="*/ 1896154 w 7284015"/>
              <a:gd name="connsiteY0" fmla="*/ 0 h 4954340"/>
              <a:gd name="connsiteX1" fmla="*/ 7284015 w 7284015"/>
              <a:gd name="connsiteY1" fmla="*/ 4323387 h 4954340"/>
              <a:gd name="connsiteX2" fmla="*/ 7256198 w 7284015"/>
              <a:gd name="connsiteY2" fmla="*/ 4765429 h 4954340"/>
              <a:gd name="connsiteX3" fmla="*/ 7226283 w 7284015"/>
              <a:gd name="connsiteY3" fmla="*/ 4954340 h 4954340"/>
              <a:gd name="connsiteX4" fmla="*/ 0 w 7284015"/>
              <a:gd name="connsiteY4" fmla="*/ 4954340 h 4954340"/>
              <a:gd name="connsiteX5" fmla="*/ 0 w 7284015"/>
              <a:gd name="connsiteY5" fmla="*/ 276145 h 4954340"/>
              <a:gd name="connsiteX6" fmla="*/ 43627 w 7284015"/>
              <a:gd name="connsiteY6" fmla="*/ 262342 h 4954340"/>
              <a:gd name="connsiteX7" fmla="*/ 1896154 w 7284015"/>
              <a:gd name="connsiteY7" fmla="*/ 0 h 495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4015" h="4954340">
                <a:moveTo>
                  <a:pt x="1896154" y="0"/>
                </a:moveTo>
                <a:cubicBezTo>
                  <a:pt x="4871787" y="0"/>
                  <a:pt x="7284015" y="1935646"/>
                  <a:pt x="7284015" y="4323387"/>
                </a:cubicBezTo>
                <a:cubicBezTo>
                  <a:pt x="7284015" y="4472621"/>
                  <a:pt x="7274592" y="4620089"/>
                  <a:pt x="7256198" y="4765429"/>
                </a:cubicBezTo>
                <a:lnTo>
                  <a:pt x="7226283" y="4954340"/>
                </a:lnTo>
                <a:lnTo>
                  <a:pt x="0" y="4954340"/>
                </a:lnTo>
                <a:lnTo>
                  <a:pt x="0" y="276145"/>
                </a:lnTo>
                <a:lnTo>
                  <a:pt x="43627" y="262342"/>
                </a:lnTo>
                <a:cubicBezTo>
                  <a:pt x="621275" y="92624"/>
                  <a:pt x="1245234" y="0"/>
                  <a:pt x="1896154" y="0"/>
                </a:cubicBezTo>
                <a:close/>
              </a:path>
            </a:pathLst>
          </a:custGeom>
          <a:ln w="12700">
            <a:solidFill>
              <a:schemeClr val="accent1">
                <a:shade val="50000"/>
              </a:schemeClr>
            </a:solidFill>
          </a:ln>
        </p:spPr>
      </p:pic>
      <p:sp>
        <p:nvSpPr>
          <p:cNvPr id="89" name="Полилиния: фигура 88">
            <a:extLst>
              <a:ext uri="{FF2B5EF4-FFF2-40B4-BE49-F238E27FC236}">
                <a16:creationId xmlns="" xmlns:a16="http://schemas.microsoft.com/office/drawing/2014/main" id="{A09B8F2E-155D-49F8-A975-7F683D988ED3}"/>
              </a:ext>
            </a:extLst>
          </p:cNvPr>
          <p:cNvSpPr/>
          <p:nvPr/>
        </p:nvSpPr>
        <p:spPr>
          <a:xfrm>
            <a:off x="-5214900" y="407969"/>
            <a:ext cx="9372865" cy="4581396"/>
          </a:xfrm>
          <a:custGeom>
            <a:avLst/>
            <a:gdLst>
              <a:gd name="connsiteX0" fmla="*/ 5387861 w 10775722"/>
              <a:gd name="connsiteY0" fmla="*/ 0 h 5062390"/>
              <a:gd name="connsiteX1" fmla="*/ 10775722 w 10775722"/>
              <a:gd name="connsiteY1" fmla="*/ 4323387 h 5062390"/>
              <a:gd name="connsiteX2" fmla="*/ 10713642 w 10775722"/>
              <a:gd name="connsiteY2" fmla="*/ 4981797 h 5062390"/>
              <a:gd name="connsiteX3" fmla="*/ 10695706 w 10775722"/>
              <a:gd name="connsiteY3" fmla="*/ 5062390 h 5062390"/>
              <a:gd name="connsiteX4" fmla="*/ 80017 w 10775722"/>
              <a:gd name="connsiteY4" fmla="*/ 5062390 h 5062390"/>
              <a:gd name="connsiteX5" fmla="*/ 62081 w 10775722"/>
              <a:gd name="connsiteY5" fmla="*/ 4981797 h 5062390"/>
              <a:gd name="connsiteX6" fmla="*/ 0 w 10775722"/>
              <a:gd name="connsiteY6" fmla="*/ 4323387 h 5062390"/>
              <a:gd name="connsiteX7" fmla="*/ 5387861 w 10775722"/>
              <a:gd name="connsiteY7" fmla="*/ 0 h 506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75722" h="5062390">
                <a:moveTo>
                  <a:pt x="5387861" y="0"/>
                </a:moveTo>
                <a:cubicBezTo>
                  <a:pt x="8363494" y="0"/>
                  <a:pt x="10775722" y="1935646"/>
                  <a:pt x="10775722" y="4323387"/>
                </a:cubicBezTo>
                <a:cubicBezTo>
                  <a:pt x="10775722" y="4547238"/>
                  <a:pt x="10754521" y="4767115"/>
                  <a:pt x="10713642" y="4981797"/>
                </a:cubicBezTo>
                <a:lnTo>
                  <a:pt x="10695706" y="5062390"/>
                </a:lnTo>
                <a:lnTo>
                  <a:pt x="80017" y="5062390"/>
                </a:lnTo>
                <a:lnTo>
                  <a:pt x="62081" y="4981797"/>
                </a:lnTo>
                <a:cubicBezTo>
                  <a:pt x="21202" y="4767115"/>
                  <a:pt x="0" y="4547238"/>
                  <a:pt x="0" y="4323387"/>
                </a:cubicBezTo>
                <a:cubicBezTo>
                  <a:pt x="0" y="1935646"/>
                  <a:pt x="2412228" y="0"/>
                  <a:pt x="5387861" y="0"/>
                </a:cubicBezTo>
                <a:close/>
              </a:path>
            </a:pathLst>
          </a:custGeom>
          <a:gradFill>
            <a:gsLst>
              <a:gs pos="100000">
                <a:srgbClr val="EFE2E0">
                  <a:alpha val="70000"/>
                </a:srgbClr>
              </a:gs>
              <a:gs pos="6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7339385-513E-4257-BE8B-E7CFEBA66BAF}"/>
              </a:ext>
            </a:extLst>
          </p:cNvPr>
          <p:cNvCxnSpPr/>
          <p:nvPr/>
        </p:nvCxnSpPr>
        <p:spPr>
          <a:xfrm>
            <a:off x="5202159" y="1403425"/>
            <a:ext cx="0" cy="49850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Диаграмма 27"/>
          <p:cNvGraphicFramePr>
            <a:graphicFrameLocks/>
          </p:cNvGraphicFramePr>
          <p:nvPr/>
        </p:nvGraphicFramePr>
        <p:xfrm>
          <a:off x="6321286" y="967389"/>
          <a:ext cx="5589767" cy="3159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5" name="Группа 54">
            <a:extLst>
              <a:ext uri="{FF2B5EF4-FFF2-40B4-BE49-F238E27FC236}">
                <a16:creationId xmlns="" xmlns:a16="http://schemas.microsoft.com/office/drawing/2014/main" id="{667D3EF2-2D4A-439D-BC9B-25DFDC6DB698}"/>
              </a:ext>
            </a:extLst>
          </p:cNvPr>
          <p:cNvGrpSpPr/>
          <p:nvPr/>
        </p:nvGrpSpPr>
        <p:grpSpPr>
          <a:xfrm>
            <a:off x="7158830" y="4326781"/>
            <a:ext cx="1200646" cy="1212717"/>
            <a:chOff x="6528" y="0"/>
            <a:chExt cx="886201" cy="922972"/>
          </a:xfrm>
          <a:scene3d>
            <a:camera prst="orthographicFront"/>
            <a:lightRig rig="chilly" dir="t"/>
          </a:scene3d>
        </p:grpSpPr>
        <p:sp>
          <p:nvSpPr>
            <p:cNvPr id="58" name="Овал 57">
              <a:extLst>
                <a:ext uri="{FF2B5EF4-FFF2-40B4-BE49-F238E27FC236}">
                  <a16:creationId xmlns="" xmlns:a16="http://schemas.microsoft.com/office/drawing/2014/main" id="{626EE4B3-73E1-4F69-A1E0-B60BFA7EDDF1}"/>
                </a:ext>
              </a:extLst>
            </p:cNvPr>
            <p:cNvSpPr/>
            <p:nvPr/>
          </p:nvSpPr>
          <p:spPr>
            <a:xfrm>
              <a:off x="6528" y="0"/>
              <a:ext cx="886201" cy="922972"/>
            </a:xfrm>
            <a:prstGeom prst="ellipse">
              <a:avLst/>
            </a:prstGeom>
            <a:ln/>
            <a:sp3d prstMaterial="translucentPowder">
              <a:bevelT w="127000" h="254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Овал 4">
              <a:extLst>
                <a:ext uri="{FF2B5EF4-FFF2-40B4-BE49-F238E27FC236}">
                  <a16:creationId xmlns="" xmlns:a16="http://schemas.microsoft.com/office/drawing/2014/main" id="{BB561D8B-1E32-43A9-9450-376CDA1F495E}"/>
                </a:ext>
              </a:extLst>
            </p:cNvPr>
            <p:cNvSpPr/>
            <p:nvPr/>
          </p:nvSpPr>
          <p:spPr>
            <a:xfrm>
              <a:off x="136309" y="135166"/>
              <a:ext cx="626639" cy="6526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1244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r>
                <a:rPr lang="ru-RU" sz="2400" b="1" cap="all" dirty="0">
                  <a:ln w="9000" cmpd="sng"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000" b="1" cap="all" dirty="0">
                  <a:ln w="9000" cmpd="sng"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БАЛЛОВ</a:t>
              </a:r>
              <a:endParaRPr lang="ru-RU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82FC6D1D-C798-4DE6-8D81-2D58F4DDD96F}"/>
              </a:ext>
            </a:extLst>
          </p:cNvPr>
          <p:cNvSpPr/>
          <p:nvPr/>
        </p:nvSpPr>
        <p:spPr>
          <a:xfrm>
            <a:off x="6096286" y="5520871"/>
            <a:ext cx="3265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год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196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выпускников</a:t>
            </a:r>
          </a:p>
          <a:p>
            <a:pPr algn="ctr"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год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выпускников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="" xmlns:a16="http://schemas.microsoft.com/office/drawing/2014/main" id="{685F6213-CD1E-4AED-A661-1E3BD14F0546}"/>
              </a:ext>
            </a:extLst>
          </p:cNvPr>
          <p:cNvGrpSpPr/>
          <p:nvPr/>
        </p:nvGrpSpPr>
        <p:grpSpPr>
          <a:xfrm>
            <a:off x="10018655" y="4294417"/>
            <a:ext cx="1254882" cy="1226454"/>
            <a:chOff x="6528" y="0"/>
            <a:chExt cx="886201" cy="922972"/>
          </a:xfrm>
          <a:scene3d>
            <a:camera prst="orthographicFront"/>
            <a:lightRig rig="chilly" dir="t"/>
          </a:scene3d>
        </p:grpSpPr>
        <p:sp>
          <p:nvSpPr>
            <p:cNvPr id="79" name="Овал 78">
              <a:extLst>
                <a:ext uri="{FF2B5EF4-FFF2-40B4-BE49-F238E27FC236}">
                  <a16:creationId xmlns="" xmlns:a16="http://schemas.microsoft.com/office/drawing/2014/main" id="{87518A23-1E81-4DF7-AB01-9FC9DE1ADFE4}"/>
                </a:ext>
              </a:extLst>
            </p:cNvPr>
            <p:cNvSpPr/>
            <p:nvPr/>
          </p:nvSpPr>
          <p:spPr>
            <a:xfrm>
              <a:off x="6528" y="0"/>
              <a:ext cx="886201" cy="922972"/>
            </a:xfrm>
            <a:prstGeom prst="ellipse">
              <a:avLst/>
            </a:prstGeom>
            <a:ln/>
            <a:sp3d prstMaterial="translucentPowder">
              <a:bevelT w="127000" h="254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0" name="Овал 4">
              <a:extLst>
                <a:ext uri="{FF2B5EF4-FFF2-40B4-BE49-F238E27FC236}">
                  <a16:creationId xmlns="" xmlns:a16="http://schemas.microsoft.com/office/drawing/2014/main" id="{C5307E20-CA35-46FC-8EA4-45235F5DE6DE}"/>
                </a:ext>
              </a:extLst>
            </p:cNvPr>
            <p:cNvSpPr/>
            <p:nvPr/>
          </p:nvSpPr>
          <p:spPr>
            <a:xfrm>
              <a:off x="136309" y="135166"/>
              <a:ext cx="626639" cy="6526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1244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200</a:t>
              </a:r>
              <a:r>
                <a:rPr lang="ru-RU" sz="2400" b="1" cap="all" dirty="0">
                  <a:ln w="9000" cmpd="sng"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000" b="1" cap="all" dirty="0">
                  <a:ln w="9000" cmpd="sng"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БАЛЛОВ</a:t>
              </a:r>
              <a:endParaRPr lang="ru-RU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19E41DAE-7F71-4E3E-A4EE-4AAAF4636205}"/>
              </a:ext>
            </a:extLst>
          </p:cNvPr>
          <p:cNvSpPr/>
          <p:nvPr/>
        </p:nvSpPr>
        <p:spPr>
          <a:xfrm>
            <a:off x="9100192" y="5513584"/>
            <a:ext cx="3091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год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b="1" dirty="0">
                <a:latin typeface="Calibri" panose="020F0502020204030204" pitchFamily="34" charset="0"/>
                <a:cs typeface="Calibri" panose="020F0502020204030204" pitchFamily="34" charset="0"/>
              </a:rPr>
              <a:t>выпускников</a:t>
            </a:r>
          </a:p>
          <a:p>
            <a:pPr algn="ctr"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год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выпускников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CF65FC46-BC8F-400A-9C7F-0A2824599FF0}"/>
              </a:ext>
            </a:extLst>
          </p:cNvPr>
          <p:cNvSpPr/>
          <p:nvPr/>
        </p:nvSpPr>
        <p:spPr>
          <a:xfrm>
            <a:off x="6876061" y="3984112"/>
            <a:ext cx="44980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Результативность ЕГЭ в 2023 году</a:t>
            </a:r>
            <a:endParaRPr lang="ru-RU" sz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3" name="Объект 6"/>
          <p:cNvGraphicFramePr>
            <a:graphicFrameLocks/>
          </p:cNvGraphicFramePr>
          <p:nvPr/>
        </p:nvGraphicFramePr>
        <p:xfrm>
          <a:off x="4806604" y="1301799"/>
          <a:ext cx="1329478" cy="2296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068470" y="2974212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1567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378" y="5221989"/>
            <a:ext cx="1801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Создан Центр олимпиадной подготовки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B02838BC-15E5-49B5-9BF3-54348D727E85}"/>
              </a:ext>
            </a:extLst>
          </p:cNvPr>
          <p:cNvSpPr/>
          <p:nvPr/>
        </p:nvSpPr>
        <p:spPr>
          <a:xfrm>
            <a:off x="4831175" y="250235"/>
            <a:ext cx="76093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ВСЕСТОРОННЕЕ РАЗВИТИЕ, ОБУЧЕНИЕ, ВОСПИТАНИЕ ДЕТЕЙ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6285DB6-9D0A-4D5B-A8DA-ED98582354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biLevel thresh="2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713127" y="159990"/>
            <a:ext cx="1173741" cy="667527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86774" y="4294417"/>
            <a:ext cx="1554198" cy="60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9" descr="https://nouellada.mskobr.ru/files/2023/logo.png">
            <a:extLst>
              <a:ext uri="{FF2B5EF4-FFF2-40B4-BE49-F238E27FC236}">
                <a16:creationId xmlns="" xmlns:a16="http://schemas.microsoft.com/office/drawing/2014/main" id="{929C6F77-B018-4570-A12E-F1CED2099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8280" y="4210900"/>
            <a:ext cx="982591" cy="94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37">
            <a:extLst>
              <a:ext uri="{FF2B5EF4-FFF2-40B4-BE49-F238E27FC236}">
                <a16:creationId xmlns="" xmlns:a16="http://schemas.microsoft.com/office/drawing/2014/main" id="{B23DD96C-1547-4EAF-BE60-472FE4DB8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561" y="5221989"/>
            <a:ext cx="2230341" cy="1361909"/>
          </a:xfrm>
          <a:prstGeom prst="rect">
            <a:avLst/>
          </a:prstGeom>
          <a:noFill/>
          <a:ln>
            <a:noFill/>
          </a:ln>
        </p:spPr>
        <p:txBody>
          <a:bodyPr wrap="square" lIns="68439" tIns="34289" rIns="68439" bIns="34289">
            <a:spAutoFit/>
          </a:bodyPr>
          <a:lstStyle>
            <a:lvl1pPr defTabSz="684213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2763" indent="-169863" defTabSz="684213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5663" indent="-169863" defTabSz="684213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198563" indent="-169863" defTabSz="684213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541463" indent="-169863" defTabSz="684213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1998663" indent="-169863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455863" indent="-169863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2913063" indent="-169863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370263" indent="-169863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Заключительный этап: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2023 год </a:t>
            </a:r>
          </a:p>
          <a:p>
            <a:pPr marL="171450" indent="-171450" algn="ctr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 3 победителя</a:t>
            </a:r>
          </a:p>
          <a:p>
            <a:pPr marL="171450" indent="-171450" algn="ctr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 13 призеров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1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Международная победа по химии 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019465E8-326B-4087-9412-E304346284CB}"/>
              </a:ext>
            </a:extLst>
          </p:cNvPr>
          <p:cNvCxnSpPr/>
          <p:nvPr/>
        </p:nvCxnSpPr>
        <p:spPr>
          <a:xfrm>
            <a:off x="4886868" y="233159"/>
            <a:ext cx="0" cy="49850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object 5">
            <a:extLst>
              <a:ext uri="{FF2B5EF4-FFF2-40B4-BE49-F238E27FC236}">
                <a16:creationId xmlns="" xmlns:a16="http://schemas.microsoft.com/office/drawing/2014/main" id="{361D234A-FAAA-6035-35C4-4619628E4003}"/>
              </a:ext>
            </a:extLst>
          </p:cNvPr>
          <p:cNvGrpSpPr/>
          <p:nvPr/>
        </p:nvGrpSpPr>
        <p:grpSpPr>
          <a:xfrm>
            <a:off x="11293466" y="76200"/>
            <a:ext cx="595630" cy="652145"/>
            <a:chOff x="10298880" y="388382"/>
            <a:chExt cx="595630" cy="652145"/>
          </a:xfrm>
        </p:grpSpPr>
        <p:pic>
          <p:nvPicPr>
            <p:cNvPr id="5" name="object 6">
              <a:extLst>
                <a:ext uri="{FF2B5EF4-FFF2-40B4-BE49-F238E27FC236}">
                  <a16:creationId xmlns="" xmlns:a16="http://schemas.microsoft.com/office/drawing/2014/main" id="{3E029291-0809-9CBA-0B8A-5FD025BE04A6}"/>
                </a:ext>
              </a:extLst>
            </p:cNvPr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6" name="object 7">
              <a:extLst>
                <a:ext uri="{FF2B5EF4-FFF2-40B4-BE49-F238E27FC236}">
                  <a16:creationId xmlns="" xmlns:a16="http://schemas.microsoft.com/office/drawing/2014/main" id="{597C5540-55C1-BA6C-86D7-C79A3228337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7" name="object 8">
              <a:extLst>
                <a:ext uri="{FF2B5EF4-FFF2-40B4-BE49-F238E27FC236}">
                  <a16:creationId xmlns="" xmlns:a16="http://schemas.microsoft.com/office/drawing/2014/main" id="{6D55B763-2399-A6AE-D0F9-F5A1E4EFB048}"/>
                </a:ext>
              </a:extLst>
            </p:cNvPr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>
              <a:extLst>
                <a:ext uri="{FF2B5EF4-FFF2-40B4-BE49-F238E27FC236}">
                  <a16:creationId xmlns="" xmlns:a16="http://schemas.microsoft.com/office/drawing/2014/main" id="{EFC873DA-AB5C-5BC5-7590-549021AD0466}"/>
                </a:ext>
              </a:extLst>
            </p:cNvPr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>
              <a:extLst>
                <a:ext uri="{FF2B5EF4-FFF2-40B4-BE49-F238E27FC236}">
                  <a16:creationId xmlns="" xmlns:a16="http://schemas.microsoft.com/office/drawing/2014/main" id="{34C0D917-8968-9E0E-9985-135EF4E2F384}"/>
                </a:ext>
              </a:extLst>
            </p:cNvPr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1">
              <a:extLst>
                <a:ext uri="{FF2B5EF4-FFF2-40B4-BE49-F238E27FC236}">
                  <a16:creationId xmlns="" xmlns:a16="http://schemas.microsoft.com/office/drawing/2014/main" id="{6148FE05-6294-9998-C065-F33C944043C6}"/>
                </a:ext>
              </a:extLst>
            </p:cNvPr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1" name="object 12">
              <a:extLst>
                <a:ext uri="{FF2B5EF4-FFF2-40B4-BE49-F238E27FC236}">
                  <a16:creationId xmlns="" xmlns:a16="http://schemas.microsoft.com/office/drawing/2014/main" id="{62FE7363-1676-2480-857E-8FF4B62F7A4E}"/>
                </a:ext>
              </a:extLst>
            </p:cNvPr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2" name="object 13">
              <a:extLst>
                <a:ext uri="{FF2B5EF4-FFF2-40B4-BE49-F238E27FC236}">
                  <a16:creationId xmlns="" xmlns:a16="http://schemas.microsoft.com/office/drawing/2014/main" id="{586E311C-032A-0AC9-0DC6-C20E0785FBEA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3" name="object 14">
              <a:extLst>
                <a:ext uri="{FF2B5EF4-FFF2-40B4-BE49-F238E27FC236}">
                  <a16:creationId xmlns="" xmlns:a16="http://schemas.microsoft.com/office/drawing/2014/main" id="{AF93ADFE-F43D-A68B-C71D-DA13E751BC41}"/>
                </a:ext>
              </a:extLst>
            </p:cNvPr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4" name="object 15">
              <a:extLst>
                <a:ext uri="{FF2B5EF4-FFF2-40B4-BE49-F238E27FC236}">
                  <a16:creationId xmlns="" xmlns:a16="http://schemas.microsoft.com/office/drawing/2014/main" id="{57E27BB4-6A56-144A-09F2-B4ACD1BD24B8}"/>
                </a:ext>
              </a:extLst>
            </p:cNvPr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5" name="object 16">
              <a:extLst>
                <a:ext uri="{FF2B5EF4-FFF2-40B4-BE49-F238E27FC236}">
                  <a16:creationId xmlns="" xmlns:a16="http://schemas.microsoft.com/office/drawing/2014/main" id="{AAE5938A-158D-20AA-92FE-519EF8155478}"/>
                </a:ext>
              </a:extLst>
            </p:cNvPr>
            <p:cNvPicPr/>
            <p:nvPr/>
          </p:nvPicPr>
          <p:blipFill>
            <a:blip r:embed="rId1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6" name="object 17">
              <a:extLst>
                <a:ext uri="{FF2B5EF4-FFF2-40B4-BE49-F238E27FC236}">
                  <a16:creationId xmlns="" xmlns:a16="http://schemas.microsoft.com/office/drawing/2014/main" id="{5B0EBE3A-C1E6-ACF7-7DBA-5F6BDD214CC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7" name="object 18">
              <a:extLst>
                <a:ext uri="{FF2B5EF4-FFF2-40B4-BE49-F238E27FC236}">
                  <a16:creationId xmlns="" xmlns:a16="http://schemas.microsoft.com/office/drawing/2014/main" id="{E98723A4-2F20-96BA-C3CE-91A1FA77494A}"/>
                </a:ext>
              </a:extLst>
            </p:cNvPr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9">
              <a:extLst>
                <a:ext uri="{FF2B5EF4-FFF2-40B4-BE49-F238E27FC236}">
                  <a16:creationId xmlns="" xmlns:a16="http://schemas.microsoft.com/office/drawing/2014/main" id="{BAD2DEE3-BB65-0393-350F-0999AF7D933F}"/>
                </a:ext>
              </a:extLst>
            </p:cNvPr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0">
              <a:extLst>
                <a:ext uri="{FF2B5EF4-FFF2-40B4-BE49-F238E27FC236}">
                  <a16:creationId xmlns="" xmlns:a16="http://schemas.microsoft.com/office/drawing/2014/main" id="{F86C3EB3-5D81-4139-1233-7E805C4AF4E2}"/>
                </a:ext>
              </a:extLst>
            </p:cNvPr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1">
              <a:extLst>
                <a:ext uri="{FF2B5EF4-FFF2-40B4-BE49-F238E27FC236}">
                  <a16:creationId xmlns="" xmlns:a16="http://schemas.microsoft.com/office/drawing/2014/main" id="{D0A8F14A-E523-6246-1AA2-AEDA99DC9419}"/>
                </a:ext>
              </a:extLst>
            </p:cNvPr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1" name="object 22">
              <a:extLst>
                <a:ext uri="{FF2B5EF4-FFF2-40B4-BE49-F238E27FC236}">
                  <a16:creationId xmlns="" xmlns:a16="http://schemas.microsoft.com/office/drawing/2014/main" id="{30DE9244-861A-499A-3A9C-D9A7FAFE357A}"/>
                </a:ext>
              </a:extLst>
            </p:cNvPr>
            <p:cNvPicPr/>
            <p:nvPr/>
          </p:nvPicPr>
          <p:blipFill>
            <a:blip r:embed="rId1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30" name="object 23">
              <a:extLst>
                <a:ext uri="{FF2B5EF4-FFF2-40B4-BE49-F238E27FC236}">
                  <a16:creationId xmlns="" xmlns:a16="http://schemas.microsoft.com/office/drawing/2014/main" id="{B4F07CD4-C4C7-63A6-FF85-43983F248C7B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31" name="object 24">
              <a:extLst>
                <a:ext uri="{FF2B5EF4-FFF2-40B4-BE49-F238E27FC236}">
                  <a16:creationId xmlns="" xmlns:a16="http://schemas.microsoft.com/office/drawing/2014/main" id="{DD303E0A-78FB-C285-3A7C-28B39D63DDEC}"/>
                </a:ext>
              </a:extLst>
            </p:cNvPr>
            <p:cNvPicPr/>
            <p:nvPr/>
          </p:nvPicPr>
          <p:blipFill>
            <a:blip r:embed="rId1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32" name="object 25">
              <a:extLst>
                <a:ext uri="{FF2B5EF4-FFF2-40B4-BE49-F238E27FC236}">
                  <a16:creationId xmlns="" xmlns:a16="http://schemas.microsoft.com/office/drawing/2014/main" id="{2316A796-6A32-4A4E-DDBC-1C4864472030}"/>
                </a:ext>
              </a:extLst>
            </p:cNvPr>
            <p:cNvPicPr/>
            <p:nvPr/>
          </p:nvPicPr>
          <p:blipFill>
            <a:blip r:embed="rId1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33" name="object 26">
              <a:extLst>
                <a:ext uri="{FF2B5EF4-FFF2-40B4-BE49-F238E27FC236}">
                  <a16:creationId xmlns="" xmlns:a16="http://schemas.microsoft.com/office/drawing/2014/main" id="{39428E81-C69F-3775-DD42-48A08F4FCC83}"/>
                </a:ext>
              </a:extLst>
            </p:cNvPr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7">
              <a:extLst>
                <a:ext uri="{FF2B5EF4-FFF2-40B4-BE49-F238E27FC236}">
                  <a16:creationId xmlns="" xmlns:a16="http://schemas.microsoft.com/office/drawing/2014/main" id="{0642071F-8A2F-A75A-578A-23FFE5C3D5D3}"/>
                </a:ext>
              </a:extLst>
            </p:cNvPr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8">
              <a:extLst>
                <a:ext uri="{FF2B5EF4-FFF2-40B4-BE49-F238E27FC236}">
                  <a16:creationId xmlns="" xmlns:a16="http://schemas.microsoft.com/office/drawing/2014/main" id="{5457761B-DBED-4C50-A600-71C26564BDB3}"/>
                </a:ext>
              </a:extLst>
            </p:cNvPr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29">
              <a:extLst>
                <a:ext uri="{FF2B5EF4-FFF2-40B4-BE49-F238E27FC236}">
                  <a16:creationId xmlns="" xmlns:a16="http://schemas.microsoft.com/office/drawing/2014/main" id="{EC898BF0-2756-D22D-198B-00B8BFD4CB68}"/>
                </a:ext>
              </a:extLst>
            </p:cNvPr>
            <p:cNvPicPr/>
            <p:nvPr/>
          </p:nvPicPr>
          <p:blipFill>
            <a:blip r:embed="rId2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7" name="object 30">
              <a:extLst>
                <a:ext uri="{FF2B5EF4-FFF2-40B4-BE49-F238E27FC236}">
                  <a16:creationId xmlns="" xmlns:a16="http://schemas.microsoft.com/office/drawing/2014/main" id="{0648E19E-497F-C161-186C-284CD1184AEC}"/>
                </a:ext>
              </a:extLst>
            </p:cNvPr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1">
            <a:extLst>
              <a:ext uri="{FF2B5EF4-FFF2-40B4-BE49-F238E27FC236}">
                <a16:creationId xmlns="" xmlns:a16="http://schemas.microsoft.com/office/drawing/2014/main" id="{94913A67-9738-23CE-8EDE-93E3CF1738F5}"/>
              </a:ext>
            </a:extLst>
          </p:cNvPr>
          <p:cNvSpPr txBox="1"/>
          <p:nvPr/>
        </p:nvSpPr>
        <p:spPr>
          <a:xfrm>
            <a:off x="8991600" y="223253"/>
            <a:ext cx="2145691" cy="28405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lang="ru-RU" sz="90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образования и науки Самарской области</a:t>
            </a:r>
            <a:endParaRPr sz="900" dirty="0">
              <a:latin typeface="Cera Pro Medium"/>
              <a:cs typeface="Cera Pro Medium"/>
            </a:endParaRPr>
          </a:p>
        </p:txBody>
      </p:sp>
      <p:sp>
        <p:nvSpPr>
          <p:cNvPr id="39" name="object 32">
            <a:extLst>
              <a:ext uri="{FF2B5EF4-FFF2-40B4-BE49-F238E27FC236}">
                <a16:creationId xmlns="" xmlns:a16="http://schemas.microsoft.com/office/drawing/2014/main" id="{D48D7DF8-4A7C-149E-C5EF-5D916ED6E4DA}"/>
              </a:ext>
            </a:extLst>
          </p:cNvPr>
          <p:cNvSpPr/>
          <p:nvPr/>
        </p:nvSpPr>
        <p:spPr>
          <a:xfrm>
            <a:off x="381000" y="84985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4">
            <a:extLst>
              <a:ext uri="{FF2B5EF4-FFF2-40B4-BE49-F238E27FC236}">
                <a16:creationId xmlns="" xmlns:a16="http://schemas.microsoft.com/office/drawing/2014/main" id="{0D93A8C9-4CCF-F4DC-F6D3-9A8B85D42B23}"/>
              </a:ext>
            </a:extLst>
          </p:cNvPr>
          <p:cNvSpPr txBox="1"/>
          <p:nvPr/>
        </p:nvSpPr>
        <p:spPr>
          <a:xfrm>
            <a:off x="157891" y="31865"/>
            <a:ext cx="8764702" cy="836832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  <a:defRPr/>
            </a:pPr>
            <a:r>
              <a:rPr kumimoji="1" lang="ru-RU" altLang="ru-RU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Всестороннее развитие, обучение, </a:t>
            </a:r>
          </a:p>
          <a:p>
            <a:pPr algn="l">
              <a:lnSpc>
                <a:spcPct val="80000"/>
              </a:lnSpc>
              <a:spcBef>
                <a:spcPct val="0"/>
              </a:spcBef>
              <a:defRPr/>
            </a:pPr>
            <a:r>
              <a:rPr kumimoji="1" lang="ru-RU" altLang="ru-RU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воспитание детей</a:t>
            </a:r>
          </a:p>
        </p:txBody>
      </p:sp>
      <p:sp>
        <p:nvSpPr>
          <p:cNvPr id="54" name="object 45">
            <a:extLst>
              <a:ext uri="{FF2B5EF4-FFF2-40B4-BE49-F238E27FC236}">
                <a16:creationId xmlns="" xmlns:a16="http://schemas.microsoft.com/office/drawing/2014/main" id="{88442B30-7852-2F4B-BF97-8C2D2FACD50D}"/>
              </a:ext>
            </a:extLst>
          </p:cNvPr>
          <p:cNvSpPr txBox="1">
            <a:spLocks/>
          </p:cNvSpPr>
          <p:nvPr/>
        </p:nvSpPr>
        <p:spPr>
          <a:xfrm>
            <a:off x="11780998" y="6440216"/>
            <a:ext cx="316574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>
                <a:solidFill>
                  <a:srgbClr val="185292"/>
                </a:solidFill>
              </a:rPr>
              <a:pPr marL="38100">
                <a:lnSpc>
                  <a:spcPts val="1639"/>
                </a:lnSpc>
              </a:pPr>
              <a:t>18</a:t>
            </a:fld>
            <a:endParaRPr lang="ru-RU" sz="1400" spc="5" dirty="0">
              <a:solidFill>
                <a:srgbClr val="18529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1039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7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186" y="3073366"/>
            <a:ext cx="940610" cy="87120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/>
        </p:spPr>
      </p:pic>
      <p:grpSp>
        <p:nvGrpSpPr>
          <p:cNvPr id="5" name="object 5"/>
          <p:cNvGrpSpPr/>
          <p:nvPr/>
        </p:nvGrpSpPr>
        <p:grpSpPr>
          <a:xfrm>
            <a:off x="11293466" y="396221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991600" y="543274"/>
            <a:ext cx="2145691" cy="28405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lang="ru-RU" sz="90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образования и науки Самарской области</a:t>
            </a:r>
            <a:endParaRPr sz="900" dirty="0">
              <a:latin typeface="Cera Pro Medium"/>
              <a:cs typeface="Cera Pro Medium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31674" y="1250186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6012" y="6934200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xfrm>
            <a:off x="11800955" y="6536534"/>
            <a:ext cx="339281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pPr marL="38100">
                <a:lnSpc>
                  <a:spcPts val="1639"/>
                </a:lnSpc>
              </a:pPr>
              <a:t>19</a:t>
            </a:fld>
            <a:endParaRPr spc="5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7FED4F-F775-F6F1-1F9B-531A01FC0A60}"/>
              </a:ext>
            </a:extLst>
          </p:cNvPr>
          <p:cNvSpPr txBox="1">
            <a:spLocks/>
          </p:cNvSpPr>
          <p:nvPr/>
        </p:nvSpPr>
        <p:spPr bwMode="auto">
          <a:xfrm>
            <a:off x="113383" y="76201"/>
            <a:ext cx="8713788" cy="1217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3400" b="1" i="0">
                <a:solidFill>
                  <a:srgbClr val="185292"/>
                </a:solidFill>
                <a:latin typeface="Bebas Neue Bold"/>
                <a:ea typeface="+mj-ea"/>
                <a:cs typeface="Bebas Neue Bold"/>
              </a:defRPr>
            </a:lvl1pPr>
          </a:lstStyle>
          <a:p>
            <a:pPr algn="l">
              <a:lnSpc>
                <a:spcPct val="80000"/>
              </a:lnSpc>
              <a:spcBef>
                <a:spcPct val="0"/>
              </a:spcBef>
              <a:defRPr/>
            </a:pPr>
            <a:r>
              <a:rPr kumimoji="1" lang="ru-RU" sz="36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Развитие среднего профессионального образования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49796E67-8E8C-7BA0-76BA-AB517687A055}"/>
              </a:ext>
            </a:extLst>
          </p:cNvPr>
          <p:cNvSpPr txBox="1"/>
          <p:nvPr/>
        </p:nvSpPr>
        <p:spPr>
          <a:xfrm>
            <a:off x="2348928" y="1752600"/>
            <a:ext cx="2822840" cy="1092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Calibri"/>
              </a:rPr>
              <a:t>2022 год – 17 021 чел.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Calibri"/>
              </a:rPr>
              <a:t>2023 год – 17 472 чел. </a:t>
            </a:r>
            <a:endParaRPr lang="en-US" b="1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  <a:latin typeface="Calibri"/>
              </a:rPr>
              <a:t>2024</a:t>
            </a:r>
            <a:r>
              <a:rPr lang="ru-RU" b="1" dirty="0">
                <a:solidFill>
                  <a:srgbClr val="C00000"/>
                </a:solidFill>
                <a:latin typeface="Calibri"/>
              </a:rPr>
              <a:t> год</a:t>
            </a:r>
            <a:r>
              <a:rPr lang="en-US" b="1" dirty="0">
                <a:solidFill>
                  <a:srgbClr val="C00000"/>
                </a:solidFill>
                <a:latin typeface="Calibri"/>
              </a:rPr>
              <a:t> –</a:t>
            </a:r>
            <a:r>
              <a:rPr lang="ru-RU" b="1" dirty="0">
                <a:solidFill>
                  <a:srgbClr val="C00000"/>
                </a:solidFill>
                <a:latin typeface="Calibri"/>
              </a:rPr>
              <a:t> 18 586 чел.*</a:t>
            </a:r>
          </a:p>
          <a:p>
            <a:pPr algn="ctr"/>
            <a:r>
              <a:rPr lang="ru-RU" sz="1100" b="1" dirty="0">
                <a:solidFill>
                  <a:srgbClr val="C00000"/>
                </a:solidFill>
                <a:latin typeface="Calibri"/>
              </a:rPr>
              <a:t>*</a:t>
            </a:r>
            <a:r>
              <a:rPr lang="ru-RU" sz="900" b="1" dirty="0">
                <a:solidFill>
                  <a:srgbClr val="C00000"/>
                </a:solidFill>
                <a:latin typeface="Calibri"/>
              </a:rPr>
              <a:t>планируемый объем КЦП</a:t>
            </a:r>
            <a:r>
              <a:rPr lang="en-US" sz="1100" b="1" dirty="0">
                <a:solidFill>
                  <a:srgbClr val="C00000"/>
                </a:solidFill>
                <a:latin typeface="Calibri"/>
              </a:rPr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C11C496-E713-E514-B077-ABB22881396B}"/>
              </a:ext>
            </a:extLst>
          </p:cNvPr>
          <p:cNvSpPr txBox="1"/>
          <p:nvPr/>
        </p:nvSpPr>
        <p:spPr>
          <a:xfrm>
            <a:off x="2450921" y="1351429"/>
            <a:ext cx="25908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alibri"/>
              </a:rPr>
              <a:t>Объем КЦП региона</a:t>
            </a: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="" xmlns:p14="http://schemas.microsoft.com/office/powerpoint/2010/main" val="2106042797"/>
              </p:ext>
            </p:extLst>
          </p:nvPr>
        </p:nvGraphicFramePr>
        <p:xfrm>
          <a:off x="-697644" y="3331647"/>
          <a:ext cx="4785713" cy="2184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233589" y="2831021"/>
            <a:ext cx="42418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Calibri"/>
              </a:rPr>
              <a:t>Количество обучающихся,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Calibri"/>
              </a:rPr>
              <a:t>заключивших договоры о целевом обучении</a:t>
            </a:r>
          </a:p>
        </p:txBody>
      </p:sp>
      <p:graphicFrame>
        <p:nvGraphicFramePr>
          <p:cNvPr id="51" name="Объект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39464235"/>
              </p:ext>
            </p:extLst>
          </p:nvPr>
        </p:nvGraphicFramePr>
        <p:xfrm>
          <a:off x="6563704" y="1560098"/>
          <a:ext cx="3440093" cy="2005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5663335" y="2336052"/>
            <a:ext cx="1674838" cy="307777"/>
          </a:xfrm>
          <a:prstGeom prst="rect">
            <a:avLst/>
          </a:prstGeom>
          <a:ln w="38100" cmpd="dbl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spc="-150" dirty="0">
                <a:solidFill>
                  <a:srgbClr val="C00000"/>
                </a:solidFill>
                <a:latin typeface="Calibri"/>
              </a:rPr>
              <a:t>Кол-во предприятий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257800" y="1752600"/>
            <a:ext cx="2317750" cy="523220"/>
          </a:xfrm>
          <a:prstGeom prst="rect">
            <a:avLst/>
          </a:prstGeom>
          <a:ln w="38100" cmpd="dbl">
            <a:solidFill>
              <a:srgbClr val="00206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spc="-100" dirty="0">
                <a:solidFill>
                  <a:srgbClr val="002060"/>
                </a:solidFill>
                <a:latin typeface="Calibri"/>
              </a:rPr>
              <a:t>Кол-во студентов, вовлечённых в дуальное обучения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6C11C496-E713-E514-B077-ABB22881396B}"/>
              </a:ext>
            </a:extLst>
          </p:cNvPr>
          <p:cNvSpPr txBox="1"/>
          <p:nvPr/>
        </p:nvSpPr>
        <p:spPr>
          <a:xfrm>
            <a:off x="6124938" y="1303439"/>
            <a:ext cx="4203029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alibri"/>
              </a:rPr>
              <a:t>Развитие дуального обучения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5589" y="3930018"/>
            <a:ext cx="404217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0563" y="3941676"/>
            <a:ext cx="404217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61DCDB7F-5407-37C1-8DA5-0A22AEDFA5DF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853450" y="4406001"/>
            <a:ext cx="1760656" cy="497585"/>
          </a:xfrm>
          <a:prstGeom prst="rect">
            <a:avLst/>
          </a:prstGeom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0131693" y="4462199"/>
            <a:ext cx="1897250" cy="5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 descr="D:\Отделение\Логотип ПГК.png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3996" y="4354842"/>
            <a:ext cx="491102" cy="47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7486873" y="3604926"/>
            <a:ext cx="925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 год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9709946" y="4462200"/>
            <a:ext cx="430574" cy="346247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b="1" dirty="0">
                <a:solidFill>
                  <a:srgbClr val="4F81BD">
                    <a:lumMod val="75000"/>
                  </a:srgbClr>
                </a:solidFill>
              </a:rPr>
              <a:t>+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634512" y="5725204"/>
            <a:ext cx="1088891" cy="420663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4115714" y="5198548"/>
            <a:ext cx="430888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kern="1200" spc="105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Образовательно-производственный центр (кластер)строительно-энергетической отрасли Самарской области</a:t>
            </a:r>
          </a:p>
        </p:txBody>
      </p:sp>
      <p:pic>
        <p:nvPicPr>
          <p:cNvPr id="64" name="Picture 28" descr="https://s2.stc.all.kpcdn.net/best/samara/vuzi_pfo/images/tild3836-3830-4166-a334-386337636439__noroot.png"/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5500" y="4518294"/>
            <a:ext cx="1114446" cy="24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Прямоугольник 64"/>
          <p:cNvSpPr/>
          <p:nvPr/>
        </p:nvSpPr>
        <p:spPr>
          <a:xfrm>
            <a:off x="5742638" y="5734079"/>
            <a:ext cx="430574" cy="346247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b="1" dirty="0">
                <a:solidFill>
                  <a:srgbClr val="4F81BD">
                    <a:lumMod val="75000"/>
                  </a:srgbClr>
                </a:solidFill>
              </a:rPr>
              <a:t>+</a:t>
            </a: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3930" y="6239314"/>
            <a:ext cx="2431769" cy="61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5599516" y="6327546"/>
            <a:ext cx="4782861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kern="1200" spc="105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Образовательный кластер СПО</a:t>
            </a:r>
          </a:p>
          <a:p>
            <a:pPr algn="ctr">
              <a:lnSpc>
                <a:spcPct val="80000"/>
              </a:lnSpc>
            </a:pPr>
            <a:r>
              <a:rPr lang="ru-RU" sz="1400" b="1" kern="1200" spc="105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отрасль «Педагогика»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9137058" y="5768702"/>
            <a:ext cx="2952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spc="105" dirty="0">
                <a:solidFill>
                  <a:srgbClr val="2D2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«Управление и Право»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8084308" y="5192699"/>
            <a:ext cx="405592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kern="1200" spc="105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Образовательный кластер СПО</a:t>
            </a:r>
          </a:p>
          <a:p>
            <a:pPr algn="ctr">
              <a:lnSpc>
                <a:spcPct val="80000"/>
              </a:lnSpc>
            </a:pPr>
            <a:r>
              <a:rPr lang="ru-RU" sz="1400" b="1" kern="1200" spc="105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отрасль «Правоохранительная сфера </a:t>
            </a:r>
            <a:br>
              <a:rPr lang="ru-RU" sz="1400" b="1" kern="1200" spc="105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</a:br>
            <a:r>
              <a:rPr lang="ru-RU" sz="1400" b="1" kern="1200" spc="105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и управление»</a:t>
            </a: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590" y="5696861"/>
            <a:ext cx="1864245" cy="508383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D65DE3EB-9AB5-72F0-A0C2-EF016DA66B24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3766" y="5713403"/>
            <a:ext cx="589620" cy="514110"/>
          </a:xfrm>
          <a:prstGeom prst="rect">
            <a:avLst/>
          </a:prstGeom>
        </p:spPr>
      </p:pic>
      <p:sp>
        <p:nvSpPr>
          <p:cNvPr id="73" name="Прямоугольник 72"/>
          <p:cNvSpPr/>
          <p:nvPr/>
        </p:nvSpPr>
        <p:spPr>
          <a:xfrm>
            <a:off x="5453601" y="4462199"/>
            <a:ext cx="430574" cy="346247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b="1" dirty="0">
                <a:solidFill>
                  <a:srgbClr val="4F81BD">
                    <a:lumMod val="75000"/>
                  </a:srgbClr>
                </a:solidFill>
              </a:rPr>
              <a:t>+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528288" y="4814461"/>
            <a:ext cx="925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969384" y="1546532"/>
            <a:ext cx="1927966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Calibri"/>
              </a:rPr>
              <a:t>Занятость выпускников СПО по виду деятельности и полученным компетенциям:</a:t>
            </a:r>
          </a:p>
          <a:p>
            <a:pPr algn="ctr"/>
            <a:r>
              <a:rPr lang="ru-RU" sz="1400" b="1" dirty="0">
                <a:latin typeface="Calibri"/>
              </a:rPr>
              <a:t>2022 год – 85,2%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Calibri"/>
              </a:rPr>
              <a:t>2023 год – 87,0% 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228672" y="1367771"/>
            <a:ext cx="2115339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Calibri"/>
              </a:rPr>
              <a:t>Доля выпускников 9-х классов, выбравших для продолжения обучения ОО СПО в 2023 году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Calibri"/>
              </a:rPr>
              <a:t>6</a:t>
            </a:r>
            <a:r>
              <a:rPr lang="en-US" sz="2400" b="1" dirty="0">
                <a:solidFill>
                  <a:srgbClr val="C00000"/>
                </a:solidFill>
                <a:latin typeface="Calibri"/>
              </a:rPr>
              <a:t>4,3</a:t>
            </a:r>
            <a:r>
              <a:rPr lang="ru-RU" sz="2400" b="1" dirty="0">
                <a:solidFill>
                  <a:srgbClr val="C00000"/>
                </a:solidFill>
                <a:latin typeface="Calibri"/>
              </a:rPr>
              <a:t>%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243421" y="5304593"/>
            <a:ext cx="3502900" cy="11387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Calibri"/>
              </a:rPr>
              <a:t>С </a:t>
            </a:r>
            <a:r>
              <a:rPr lang="ru-RU" sz="1600" b="1" dirty="0">
                <a:solidFill>
                  <a:prstClr val="black"/>
                </a:solidFill>
                <a:latin typeface="Calibri"/>
              </a:rPr>
              <a:t>2024 года </a:t>
            </a:r>
            <a:r>
              <a:rPr lang="ru-RU" b="1" dirty="0">
                <a:solidFill>
                  <a:srgbClr val="C00000"/>
                </a:solidFill>
                <a:latin typeface="Calibri"/>
              </a:rPr>
              <a:t>785</a:t>
            </a:r>
            <a:r>
              <a:rPr lang="ru-RU" sz="1600" b="1" dirty="0">
                <a:solidFill>
                  <a:prstClr val="black"/>
                </a:solidFill>
                <a:latin typeface="Calibri"/>
              </a:rPr>
              <a:t> студентов ОО СПО, работающих на </a:t>
            </a:r>
            <a:r>
              <a:rPr lang="ru-RU" b="1" dirty="0">
                <a:solidFill>
                  <a:srgbClr val="C00000"/>
                </a:solidFill>
                <a:latin typeface="Calibri"/>
              </a:rPr>
              <a:t>46</a:t>
            </a:r>
            <a:r>
              <a:rPr lang="ru-RU" sz="1600" b="1" dirty="0">
                <a:solidFill>
                  <a:prstClr val="black"/>
                </a:solidFill>
                <a:latin typeface="Calibri"/>
              </a:rPr>
              <a:t> предприятиях ОПК, получат дополнительную выплату в размере 5000 руб. в месяц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7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1293466" y="76200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991600" y="223253"/>
            <a:ext cx="2145691" cy="28405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lang="ru-RU" sz="90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образования и науки Самарской области</a:t>
            </a:r>
            <a:endParaRPr sz="900" dirty="0">
              <a:latin typeface="Cera Pro Medium"/>
              <a:cs typeface="Cera Pro Medium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81000" y="84985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03098" y="131646"/>
            <a:ext cx="8764702" cy="531556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ru-RU" alt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Развитие дошкольного образования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xfrm>
            <a:off x="11780998" y="6440216"/>
            <a:ext cx="258602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pPr marL="38100">
                <a:lnSpc>
                  <a:spcPts val="1639"/>
                </a:lnSpc>
              </a:pPr>
              <a:t>2</a:t>
            </a:fld>
            <a:endParaRPr spc="5" dirty="0"/>
          </a:p>
        </p:txBody>
      </p:sp>
      <p:graphicFrame>
        <p:nvGraphicFramePr>
          <p:cNvPr id="35" name="Таблица 34">
            <a:extLst>
              <a:ext uri="{FF2B5EF4-FFF2-40B4-BE49-F238E27FC236}">
                <a16:creationId xmlns="" xmlns:a16="http://schemas.microsoft.com/office/drawing/2014/main" id="{A262351C-1282-4354-B66C-0E8CFD0D9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9940223"/>
              </p:ext>
            </p:extLst>
          </p:nvPr>
        </p:nvGraphicFramePr>
        <p:xfrm>
          <a:off x="152400" y="900303"/>
          <a:ext cx="6067476" cy="17642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8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1601">
                  <a:extLst>
                    <a:ext uri="{9D8B030D-6E8A-4147-A177-3AD203B41FA5}">
                      <a16:colId xmlns="" xmlns:a16="http://schemas.microsoft.com/office/drawing/2014/main" val="1386938536"/>
                    </a:ext>
                  </a:extLst>
                </a:gridCol>
              </a:tblGrid>
              <a:tr h="666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Показатель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 </a:t>
                      </a:r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9849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8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Доступность дошкольного образования для детей в возрасте от 1,5 до 3 лет,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9849">
                <a:tc>
                  <a:txBody>
                    <a:bodyPr/>
                    <a:lstStyle/>
                    <a:p>
                      <a:pPr marL="108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Доступность дошкольного образования для детей в возрасте от 3 до 7 лет,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1172995"/>
                  </a:ext>
                </a:extLst>
              </a:tr>
            </a:tbl>
          </a:graphicData>
        </a:graphic>
      </p:graphicFrame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0F5990EF-E56C-4319-87D0-949F0A9792B9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188" y="3306320"/>
            <a:ext cx="3258372" cy="2410576"/>
          </a:xfrm>
          <a:prstGeom prst="rect">
            <a:avLst/>
          </a:prstGeom>
        </p:spPr>
      </p:pic>
      <p:pic>
        <p:nvPicPr>
          <p:cNvPr id="41" name="Picture 3">
            <a:extLst>
              <a:ext uri="{FF2B5EF4-FFF2-40B4-BE49-F238E27FC236}">
                <a16:creationId xmlns="" xmlns:a16="http://schemas.microsoft.com/office/drawing/2014/main" id="{6256500B-7DB6-454B-BB28-3D4E475C1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8615788" y="3334749"/>
            <a:ext cx="3276600" cy="237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="" xmlns:a16="http://schemas.microsoft.com/office/drawing/2014/main" id="{CDD02052-0999-421F-900D-F9049A8EA8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08806" y="3306320"/>
            <a:ext cx="3284624" cy="240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B069604A-BA6E-42F9-826A-DB7F9DF54237}"/>
              </a:ext>
            </a:extLst>
          </p:cNvPr>
          <p:cNvGrpSpPr/>
          <p:nvPr/>
        </p:nvGrpSpPr>
        <p:grpSpPr>
          <a:xfrm>
            <a:off x="291760" y="5696042"/>
            <a:ext cx="11811000" cy="584775"/>
            <a:chOff x="152400" y="6186322"/>
            <a:chExt cx="11811000" cy="584775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AD7D416F-E21D-48C6-B743-F534B4806DEF}"/>
                </a:ext>
              </a:extLst>
            </p:cNvPr>
            <p:cNvSpPr txBox="1"/>
            <p:nvPr/>
          </p:nvSpPr>
          <p:spPr>
            <a:xfrm>
              <a:off x="152400" y="6192499"/>
              <a:ext cx="75438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Строительство детского сада № 332 на 240 мест в </a:t>
              </a:r>
              <a:r>
                <a:rPr lang="ru-RU" sz="1600" b="1" dirty="0" err="1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г.о</a:t>
              </a:r>
              <a:r>
                <a:rPr lang="ru-RU" sz="1600" b="1" dirty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Самара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A5838892-66AB-4FD7-A7FD-A64ADA1F6D9A}"/>
                </a:ext>
              </a:extLst>
            </p:cNvPr>
            <p:cNvSpPr txBox="1"/>
            <p:nvPr/>
          </p:nvSpPr>
          <p:spPr>
            <a:xfrm>
              <a:off x="8052904" y="6186322"/>
              <a:ext cx="391049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Возврат в систему  образования детского сада № 178 на 125 мест в </a:t>
              </a:r>
              <a:r>
                <a:rPr lang="ru-RU" sz="1600" b="1" dirty="0" err="1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г.о</a:t>
              </a:r>
              <a:r>
                <a:rPr lang="ru-RU" sz="1600" b="1" dirty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Самара</a:t>
              </a:r>
            </a:p>
          </p:txBody>
        </p:sp>
      </p:grpSp>
      <p:sp>
        <p:nvSpPr>
          <p:cNvPr id="46" name="object 34">
            <a:extLst>
              <a:ext uri="{FF2B5EF4-FFF2-40B4-BE49-F238E27FC236}">
                <a16:creationId xmlns="" xmlns:a16="http://schemas.microsoft.com/office/drawing/2014/main" id="{91F08B6D-E9EF-4431-BFF8-11E40701A227}"/>
              </a:ext>
            </a:extLst>
          </p:cNvPr>
          <p:cNvSpPr txBox="1"/>
          <p:nvPr/>
        </p:nvSpPr>
        <p:spPr>
          <a:xfrm>
            <a:off x="478801" y="2851215"/>
            <a:ext cx="11430520" cy="34689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ru-RU" alt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Создание дополнительных мест в 2023 году</a:t>
            </a:r>
          </a:p>
        </p:txBody>
      </p:sp>
      <p:graphicFrame>
        <p:nvGraphicFramePr>
          <p:cNvPr id="3" name="Диаграмма 6">
            <a:extLst>
              <a:ext uri="{FF2B5EF4-FFF2-40B4-BE49-F238E27FC236}">
                <a16:creationId xmlns="" xmlns:a16="http://schemas.microsoft.com/office/drawing/2014/main" id="{61FFFE2E-8F50-8275-6FB4-423E0C81B5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45809161"/>
              </p:ext>
            </p:extLst>
          </p:nvPr>
        </p:nvGraphicFramePr>
        <p:xfrm>
          <a:off x="6219876" y="938319"/>
          <a:ext cx="5819724" cy="211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</p:spTree>
    <p:extLst>
      <p:ext uri="{BB962C8B-B14F-4D97-AF65-F5344CB8AC3E}">
        <p14:creationId xmlns="" xmlns:p14="http://schemas.microsoft.com/office/powerpoint/2010/main" val="2522158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405A775F-BE44-482E-8BE8-AEF71CFAD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1781"/>
          <a:stretch/>
        </p:blipFill>
        <p:spPr bwMode="auto">
          <a:xfrm>
            <a:off x="-4683141" y="462930"/>
            <a:ext cx="8763109" cy="6216166"/>
          </a:xfrm>
          <a:custGeom>
            <a:avLst/>
            <a:gdLst>
              <a:gd name="connsiteX0" fmla="*/ 2490319 w 9266707"/>
              <a:gd name="connsiteY0" fmla="*/ 0 h 5982803"/>
              <a:gd name="connsiteX1" fmla="*/ 6776387 w 9266707"/>
              <a:gd name="connsiteY1" fmla="*/ 0 h 5982803"/>
              <a:gd name="connsiteX2" fmla="*/ 6841885 w 9266707"/>
              <a:gd name="connsiteY2" fmla="*/ 44844 h 5982803"/>
              <a:gd name="connsiteX3" fmla="*/ 9266707 w 9266707"/>
              <a:gd name="connsiteY3" fmla="*/ 5491074 h 5982803"/>
              <a:gd name="connsiteX4" fmla="*/ 9248133 w 9266707"/>
              <a:gd name="connsiteY4" fmla="*/ 5982803 h 5982803"/>
              <a:gd name="connsiteX5" fmla="*/ 18574 w 9266707"/>
              <a:gd name="connsiteY5" fmla="*/ 5982803 h 5982803"/>
              <a:gd name="connsiteX6" fmla="*/ 0 w 9266707"/>
              <a:gd name="connsiteY6" fmla="*/ 5491074 h 5982803"/>
              <a:gd name="connsiteX7" fmla="*/ 2424822 w 9266707"/>
              <a:gd name="connsiteY7" fmla="*/ 44844 h 598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6707" h="5982803">
                <a:moveTo>
                  <a:pt x="2490319" y="0"/>
                </a:moveTo>
                <a:lnTo>
                  <a:pt x="6776387" y="0"/>
                </a:lnTo>
                <a:lnTo>
                  <a:pt x="6841885" y="44844"/>
                </a:lnTo>
                <a:cubicBezTo>
                  <a:pt x="8286218" y="1093695"/>
                  <a:pt x="9266707" y="3139320"/>
                  <a:pt x="9266707" y="5491074"/>
                </a:cubicBezTo>
                <a:lnTo>
                  <a:pt x="9248133" y="5982803"/>
                </a:lnTo>
                <a:lnTo>
                  <a:pt x="18574" y="5982803"/>
                </a:lnTo>
                <a:lnTo>
                  <a:pt x="0" y="5491074"/>
                </a:lnTo>
                <a:cubicBezTo>
                  <a:pt x="0" y="3139320"/>
                  <a:pt x="980489" y="1093695"/>
                  <a:pt x="2424822" y="44844"/>
                </a:cubicBezTo>
                <a:close/>
              </a:path>
            </a:pathLst>
          </a:cu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Полилиния: фигура 93">
            <a:extLst>
              <a:ext uri="{FF2B5EF4-FFF2-40B4-BE49-F238E27FC236}">
                <a16:creationId xmlns="" xmlns:a16="http://schemas.microsoft.com/office/drawing/2014/main" id="{4C0CCC8F-F878-46A9-A0A0-9EC8883D7F6F}"/>
              </a:ext>
            </a:extLst>
          </p:cNvPr>
          <p:cNvSpPr/>
          <p:nvPr/>
        </p:nvSpPr>
        <p:spPr>
          <a:xfrm>
            <a:off x="-5938662" y="-620054"/>
            <a:ext cx="10045749" cy="7299150"/>
          </a:xfrm>
          <a:custGeom>
            <a:avLst/>
            <a:gdLst>
              <a:gd name="connsiteX0" fmla="*/ 4633354 w 9266708"/>
              <a:gd name="connsiteY0" fmla="*/ 0 h 6625043"/>
              <a:gd name="connsiteX1" fmla="*/ 9266708 w 9266708"/>
              <a:gd name="connsiteY1" fmla="*/ 6193787 h 6625043"/>
              <a:gd name="connsiteX2" fmla="*/ 9260679 w 9266708"/>
              <a:gd name="connsiteY2" fmla="*/ 6512519 h 6625043"/>
              <a:gd name="connsiteX3" fmla="*/ 9254278 w 9266708"/>
              <a:gd name="connsiteY3" fmla="*/ 6625043 h 6625043"/>
              <a:gd name="connsiteX4" fmla="*/ 12430 w 9266708"/>
              <a:gd name="connsiteY4" fmla="*/ 6625043 h 6625043"/>
              <a:gd name="connsiteX5" fmla="*/ 6029 w 9266708"/>
              <a:gd name="connsiteY5" fmla="*/ 6512519 h 6625043"/>
              <a:gd name="connsiteX6" fmla="*/ 0 w 9266708"/>
              <a:gd name="connsiteY6" fmla="*/ 6193787 h 6625043"/>
              <a:gd name="connsiteX7" fmla="*/ 4633354 w 9266708"/>
              <a:gd name="connsiteY7" fmla="*/ 0 h 662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6708" h="6625043">
                <a:moveTo>
                  <a:pt x="4633354" y="0"/>
                </a:moveTo>
                <a:cubicBezTo>
                  <a:pt x="7192285" y="0"/>
                  <a:pt x="9266708" y="2773053"/>
                  <a:pt x="9266708" y="6193787"/>
                </a:cubicBezTo>
                <a:cubicBezTo>
                  <a:pt x="9266708" y="6300685"/>
                  <a:pt x="9264682" y="6406951"/>
                  <a:pt x="9260679" y="6512519"/>
                </a:cubicBezTo>
                <a:lnTo>
                  <a:pt x="9254278" y="6625043"/>
                </a:lnTo>
                <a:lnTo>
                  <a:pt x="12430" y="6625043"/>
                </a:lnTo>
                <a:lnTo>
                  <a:pt x="6029" y="6512519"/>
                </a:lnTo>
                <a:cubicBezTo>
                  <a:pt x="2026" y="6406951"/>
                  <a:pt x="0" y="6300685"/>
                  <a:pt x="0" y="6193787"/>
                </a:cubicBezTo>
                <a:cubicBezTo>
                  <a:pt x="0" y="2773053"/>
                  <a:pt x="2074423" y="0"/>
                  <a:pt x="4633354" y="0"/>
                </a:cubicBezTo>
                <a:close/>
              </a:path>
            </a:pathLst>
          </a:custGeom>
          <a:gradFill>
            <a:gsLst>
              <a:gs pos="78000">
                <a:schemeClr val="bg1">
                  <a:alpha val="0"/>
                </a:schemeClr>
              </a:gs>
              <a:gs pos="100000">
                <a:srgbClr val="EFE2E0">
                  <a:alpha val="50000"/>
                </a:srgb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A1F2AA-5404-4B2B-ADE2-1CD5A897C33A}"/>
              </a:ext>
            </a:extLst>
          </p:cNvPr>
          <p:cNvSpPr/>
          <p:nvPr/>
        </p:nvSpPr>
        <p:spPr>
          <a:xfrm>
            <a:off x="2212735" y="76842"/>
            <a:ext cx="9979265" cy="6731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4D0D1A">
                  <a:lumMod val="10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CE521AF-6EEE-49BC-A9B9-E76133B2C369}"/>
              </a:ext>
            </a:extLst>
          </p:cNvPr>
          <p:cNvSpPr/>
          <p:nvPr/>
        </p:nvSpPr>
        <p:spPr>
          <a:xfrm>
            <a:off x="3700703" y="182560"/>
            <a:ext cx="93312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ДОСТИЖЕНИЯ ОТРАСЛИ ОБРАЗОВАНИЯ В 2023 ГОДУ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0FB8A4-C573-4013-A717-604F16AA6D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biLevel thresh="2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8735" y="-213058"/>
            <a:ext cx="1626522" cy="1252901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4FDD459C-C567-441D-9272-06405450EE7C}"/>
              </a:ext>
            </a:extLst>
          </p:cNvPr>
          <p:cNvCxnSpPr/>
          <p:nvPr/>
        </p:nvCxnSpPr>
        <p:spPr>
          <a:xfrm>
            <a:off x="3652735" y="164140"/>
            <a:ext cx="0" cy="49850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Овал 110">
            <a:extLst>
              <a:ext uri="{FF2B5EF4-FFF2-40B4-BE49-F238E27FC236}">
                <a16:creationId xmlns="" xmlns:a16="http://schemas.microsoft.com/office/drawing/2014/main" id="{ECDFEEBF-DCB0-4F9B-99CC-3FDFC4645C9D}"/>
              </a:ext>
            </a:extLst>
          </p:cNvPr>
          <p:cNvSpPr>
            <a:spLocks noChangeAspect="1"/>
          </p:cNvSpPr>
          <p:nvPr/>
        </p:nvSpPr>
        <p:spPr>
          <a:xfrm>
            <a:off x="2747289" y="1954887"/>
            <a:ext cx="1027943" cy="1027943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/>
              <a:t>5 место</a:t>
            </a:r>
          </a:p>
        </p:txBody>
      </p:sp>
      <p:sp>
        <p:nvSpPr>
          <p:cNvPr id="112" name="Овал 111">
            <a:extLst>
              <a:ext uri="{FF2B5EF4-FFF2-40B4-BE49-F238E27FC236}">
                <a16:creationId xmlns="" xmlns:a16="http://schemas.microsoft.com/office/drawing/2014/main" id="{8A3E1476-E840-4A9E-98F4-B7EE5E56406E}"/>
              </a:ext>
            </a:extLst>
          </p:cNvPr>
          <p:cNvSpPr>
            <a:spLocks noChangeAspect="1"/>
          </p:cNvSpPr>
          <p:nvPr/>
        </p:nvSpPr>
        <p:spPr>
          <a:xfrm>
            <a:off x="2141110" y="891588"/>
            <a:ext cx="1063300" cy="1063300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/>
              <a:t>2</a:t>
            </a:r>
          </a:p>
          <a:p>
            <a:pPr algn="ctr"/>
            <a:r>
              <a:rPr lang="ru-RU" sz="2000" b="1" dirty="0"/>
              <a:t>место</a:t>
            </a:r>
          </a:p>
        </p:txBody>
      </p:sp>
      <p:sp>
        <p:nvSpPr>
          <p:cNvPr id="113" name="Овал 112">
            <a:extLst>
              <a:ext uri="{FF2B5EF4-FFF2-40B4-BE49-F238E27FC236}">
                <a16:creationId xmlns="" xmlns:a16="http://schemas.microsoft.com/office/drawing/2014/main" id="{7CF5F3B8-9A26-4971-B1F6-63D09C3BA3E2}"/>
              </a:ext>
            </a:extLst>
          </p:cNvPr>
          <p:cNvSpPr>
            <a:spLocks noChangeAspect="1"/>
          </p:cNvSpPr>
          <p:nvPr/>
        </p:nvSpPr>
        <p:spPr>
          <a:xfrm>
            <a:off x="3398438" y="4157021"/>
            <a:ext cx="1050731" cy="1050731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/>
              <a:t>9 место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B757BF0F-6C7D-4A12-8D62-21A04BDC8E65}"/>
              </a:ext>
            </a:extLst>
          </p:cNvPr>
          <p:cNvSpPr txBox="1"/>
          <p:nvPr/>
        </p:nvSpPr>
        <p:spPr>
          <a:xfrm>
            <a:off x="3261261" y="1076302"/>
            <a:ext cx="8403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altLang="ru-RU" b="1" dirty="0">
                <a:latin typeface="Calibri" panose="020F0502020204030204" pitchFamily="34" charset="0"/>
              </a:rPr>
              <a:t>в</a:t>
            </a:r>
            <a:r>
              <a:rPr lang="en-GB" altLang="ru-RU" b="1" dirty="0">
                <a:latin typeface="Calibri" panose="020F0502020204030204" pitchFamily="34" charset="0"/>
              </a:rPr>
              <a:t> </a:t>
            </a:r>
            <a:r>
              <a:rPr lang="ru-RU" altLang="ru-RU" b="1" dirty="0">
                <a:latin typeface="Calibri" panose="020F0502020204030204" pitchFamily="34" charset="0"/>
              </a:rPr>
              <a:t>Приволжском федеральном округе по достижению показателя </a:t>
            </a:r>
          </a:p>
          <a:p>
            <a:pPr algn="just"/>
            <a:r>
              <a:rPr lang="ru-RU" altLang="ru-RU" b="1" dirty="0">
                <a:latin typeface="Calibri" panose="020F0502020204030204" pitchFamily="34" charset="0"/>
              </a:rPr>
              <a:t>«Уровень образования»  (8 место в РФ по итогам 2022 года)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70662" y="2155891"/>
            <a:ext cx="7808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latin typeface="Calibri" panose="020F0502020204030204" pitchFamily="34" charset="0"/>
              </a:rPr>
              <a:t>в рейтинге субъектов РФ по итогам мотивирующего мониторинга Минпросвещения</a:t>
            </a:r>
          </a:p>
        </p:txBody>
      </p:sp>
      <p:sp>
        <p:nvSpPr>
          <p:cNvPr id="116" name="Овал 115">
            <a:extLst>
              <a:ext uri="{FF2B5EF4-FFF2-40B4-BE49-F238E27FC236}">
                <a16:creationId xmlns="" xmlns:a16="http://schemas.microsoft.com/office/drawing/2014/main" id="{ECDFEEBF-DCB0-4F9B-99CC-3FDFC4645C9D}"/>
              </a:ext>
            </a:extLst>
          </p:cNvPr>
          <p:cNvSpPr>
            <a:spLocks noChangeAspect="1"/>
          </p:cNvSpPr>
          <p:nvPr/>
        </p:nvSpPr>
        <p:spPr>
          <a:xfrm>
            <a:off x="3154122" y="3079783"/>
            <a:ext cx="1007598" cy="1007598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/>
              <a:t>6 место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99902" y="3365955"/>
            <a:ext cx="7579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>
                <a:latin typeface="Calibri" panose="020F0502020204030204" pitchFamily="34" charset="0"/>
              </a:rPr>
              <a:t>в РФ по результативности участия во всероссийском конкурсе научно- технологических проектов «Большие вызовы»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387466" y="4359220"/>
            <a:ext cx="7351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>
                <a:latin typeface="Calibri" panose="020F0502020204030204" pitchFamily="34" charset="0"/>
              </a:rPr>
              <a:t>в РФ по итогам участия во всероссийском конкурсе «Большая перемена»</a:t>
            </a:r>
          </a:p>
        </p:txBody>
      </p:sp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7CF5F3B8-9A26-4971-B1F6-63D09C3BA3E2}"/>
              </a:ext>
            </a:extLst>
          </p:cNvPr>
          <p:cNvSpPr>
            <a:spLocks noChangeAspect="1"/>
          </p:cNvSpPr>
          <p:nvPr/>
        </p:nvSpPr>
        <p:spPr>
          <a:xfrm>
            <a:off x="3573959" y="5339936"/>
            <a:ext cx="1012018" cy="1012018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/>
              <a:t>В ТОП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85977" y="5636611"/>
            <a:ext cx="7258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alibri" panose="020F0502020204030204" pitchFamily="34" charset="0"/>
              </a:rPr>
              <a:t>результативных регионов по уровню развития функциональной  грамотности  обучающихся</a:t>
            </a:r>
          </a:p>
        </p:txBody>
      </p:sp>
      <p:sp>
        <p:nvSpPr>
          <p:cNvPr id="19" name="object 45">
            <a:extLst>
              <a:ext uri="{FF2B5EF4-FFF2-40B4-BE49-F238E27FC236}">
                <a16:creationId xmlns="" xmlns:a16="http://schemas.microsoft.com/office/drawing/2014/main" id="{EE635FA6-EE66-144D-A89B-2F6F55EF8B73}"/>
              </a:ext>
            </a:extLst>
          </p:cNvPr>
          <p:cNvSpPr txBox="1">
            <a:spLocks/>
          </p:cNvSpPr>
          <p:nvPr/>
        </p:nvSpPr>
        <p:spPr>
          <a:xfrm>
            <a:off x="11780998" y="6440216"/>
            <a:ext cx="316574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>
                <a:solidFill>
                  <a:srgbClr val="185292"/>
                </a:solidFill>
              </a:rPr>
              <a:pPr marL="38100">
                <a:lnSpc>
                  <a:spcPts val="1639"/>
                </a:lnSpc>
              </a:pPr>
              <a:t>20</a:t>
            </a:fld>
            <a:endParaRPr lang="ru-RU" sz="1400" spc="5" dirty="0">
              <a:solidFill>
                <a:srgbClr val="18529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5588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1293466" y="396221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991600" y="543274"/>
            <a:ext cx="2145691" cy="28405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lang="ru-RU" sz="90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образования и науки Самарской области</a:t>
            </a:r>
            <a:endParaRPr sz="900" dirty="0">
              <a:latin typeface="Cera Pro Medium"/>
              <a:cs typeface="Cera Pro Medium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71300" y="1231809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6750" y="6629400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xfrm>
            <a:off x="11800956" y="6520180"/>
            <a:ext cx="159384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pPr marL="38100">
                <a:lnSpc>
                  <a:spcPts val="1639"/>
                </a:lnSpc>
              </a:pPr>
              <a:t>3</a:t>
            </a:fld>
            <a:endParaRPr spc="5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7FED4F-F775-F6F1-1F9B-531A01FC0A60}"/>
              </a:ext>
            </a:extLst>
          </p:cNvPr>
          <p:cNvSpPr txBox="1">
            <a:spLocks/>
          </p:cNvSpPr>
          <p:nvPr/>
        </p:nvSpPr>
        <p:spPr bwMode="auto">
          <a:xfrm>
            <a:off x="152400" y="14057"/>
            <a:ext cx="9030617" cy="1217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3400" b="1" i="0">
                <a:solidFill>
                  <a:srgbClr val="185292"/>
                </a:solidFill>
                <a:latin typeface="Bebas Neue Bold"/>
                <a:ea typeface="+mj-ea"/>
                <a:cs typeface="Bebas Neue Bold"/>
              </a:defRPr>
            </a:lvl1pPr>
          </a:lstStyle>
          <a:p>
            <a:pPr algn="l">
              <a:spcBef>
                <a:spcPct val="0"/>
              </a:spcBef>
              <a:defRPr/>
            </a:pPr>
            <a:r>
              <a:rPr lang="ru-RU" sz="4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Строительство объектов общего образования</a:t>
            </a:r>
          </a:p>
        </p:txBody>
      </p:sp>
      <p:graphicFrame>
        <p:nvGraphicFramePr>
          <p:cNvPr id="38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9649970"/>
              </p:ext>
            </p:extLst>
          </p:nvPr>
        </p:nvGraphicFramePr>
        <p:xfrm>
          <a:off x="228600" y="1592940"/>
          <a:ext cx="5136694" cy="3215376"/>
        </p:xfrm>
        <a:graphic>
          <a:graphicData uri="http://schemas.openxmlformats.org/drawingml/2006/table">
            <a:tbl>
              <a:tblPr/>
              <a:tblGrid>
                <a:gridCol w="41827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39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Arial" charset="0"/>
                        </a:rPr>
                        <a:t>Объекты строительства</a:t>
                      </a:r>
                    </a:p>
                  </a:txBody>
                  <a:tcPr marL="91453" marR="91453" marT="45676" marB="456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Количество мест</a:t>
                      </a:r>
                    </a:p>
                  </a:txBody>
                  <a:tcPr marL="91453" marR="91453" marT="45676" marB="456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1748">
                <a:tc>
                  <a:txBody>
                    <a:bodyPr/>
                    <a:lstStyle>
                      <a:lvl1pPr defTabSz="684213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341313" defTabSz="684213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682625" defTabSz="684213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25525" defTabSz="684213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66838" defTabSz="684213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4038" indent="1588" defTabSz="68421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1238" indent="1588" defTabSz="68421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38438" indent="1588" defTabSz="68421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95638" indent="1588" defTabSz="68421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sym typeface="Arial" charset="0"/>
                        </a:rPr>
                        <a:t>2023 г.</a:t>
                      </a:r>
                    </a:p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школа, </a:t>
                      </a: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г.о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Тольятти, Автозаводской район,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20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квартал</a:t>
                      </a:r>
                    </a:p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3-</a:t>
                      </a: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ий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корпус школы </a:t>
                      </a: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мкрн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«Южный город» </a:t>
                      </a: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м.р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Волжский</a:t>
                      </a:r>
                    </a:p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Arial" charset="0"/>
                        </a:rPr>
                        <a:t>школа с. Тимофеевка Ставропольский район</a:t>
                      </a:r>
                    </a:p>
                  </a:txBody>
                  <a:tcPr marL="91453" marR="91453" marT="45676" marB="456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341313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682625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25525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66838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4038" indent="1588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1238" indent="1588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38438" indent="1588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95638" indent="1588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1600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450</a:t>
                      </a:r>
                    </a:p>
                  </a:txBody>
                  <a:tcPr marL="91453" marR="91453" marT="45676" marB="456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79525">
                <a:tc>
                  <a:txBody>
                    <a:bodyPr/>
                    <a:lstStyle>
                      <a:lvl1pPr defTabSz="684213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341313" defTabSz="684213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682625" defTabSz="684213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25525" defTabSz="684213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66838" defTabSz="684213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4038" indent="1588" defTabSz="68421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1238" indent="1588" defTabSz="68421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38438" indent="1588" defTabSz="68421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95638" indent="1588" defTabSz="68421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2024 г</a:t>
                      </a:r>
                    </a:p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школа  г. Самара, жилой район «Волгарь», 14 квартал</a:t>
                      </a:r>
                    </a:p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школа  г. Самара, </a:t>
                      </a: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мкр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«Крутые ключи», ул. Школьная</a:t>
                      </a:r>
                    </a:p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школа, </a:t>
                      </a: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г.о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Тольятти, Автозаводской район,18 квартал</a:t>
                      </a:r>
                    </a:p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школа </a:t>
                      </a: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г.о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Самара, Октябрьский р-н,  ул. Лейтенанта Шмидта</a:t>
                      </a:r>
                    </a:p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школа </a:t>
                      </a: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г.о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Тольятти, 14-А квартал, ул. 40 лет Победы</a:t>
                      </a:r>
                    </a:p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школа </a:t>
                      </a: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г.о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Сызрань, ул. К. Маркса.</a:t>
                      </a:r>
                    </a:p>
                  </a:txBody>
                  <a:tcPr marL="91453" marR="91453" marT="45676" marB="456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341313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682625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25525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66838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4038" indent="1588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1238" indent="1588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38438" indent="1588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95638" indent="1588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425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675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675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1500</a:t>
                      </a:r>
                    </a:p>
                  </a:txBody>
                  <a:tcPr marL="91453" marR="91453" marT="45676" marB="456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" name="Прямоугольник 2"/>
          <p:cNvSpPr>
            <a:spLocks noChangeArrowheads="1"/>
          </p:cNvSpPr>
          <p:nvPr/>
        </p:nvSpPr>
        <p:spPr bwMode="auto">
          <a:xfrm>
            <a:off x="228599" y="1172827"/>
            <a:ext cx="5022647" cy="4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4000"/>
              </a:lnSpc>
              <a:spcAft>
                <a:spcPts val="600"/>
              </a:spcAft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4" charset="0"/>
              </a:rPr>
              <a:t>Строительство объектов образования</a:t>
            </a:r>
          </a:p>
        </p:txBody>
      </p:sp>
      <p:graphicFrame>
        <p:nvGraphicFramePr>
          <p:cNvPr id="36" name="Объект 1">
            <a:extLst>
              <a:ext uri="{FF2B5EF4-FFF2-40B4-BE49-F238E27FC236}">
                <a16:creationId xmlns="" xmlns:a16="http://schemas.microsoft.com/office/drawing/2014/main" id="{457F2761-4413-E535-4588-4B0FD0E38F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22527959"/>
              </p:ext>
            </p:extLst>
          </p:nvPr>
        </p:nvGraphicFramePr>
        <p:xfrm>
          <a:off x="5638800" y="1379577"/>
          <a:ext cx="6241848" cy="265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82CF4F4D-4F6E-FB8E-1375-E8BF50505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9586" y="5835494"/>
            <a:ext cx="3905817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Школа на</a:t>
            </a:r>
            <a:r>
              <a:rPr lang="en-US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1600 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мест в г.о. Тольятти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CE59A0F5-D08F-243B-C704-0B724ABA2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50" y="6321625"/>
            <a:ext cx="3385682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Школа на 450 мест в с. Тимофеевка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0A19D93C-EB29-6E69-7452-D0DFF6BE1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570" y="5795752"/>
            <a:ext cx="3838030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Школа на 1500 мест в г.о. Самара</a:t>
            </a:r>
          </a:p>
          <a:p>
            <a:pPr algn="ctr"/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мкрн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. Южный  город</a:t>
            </a:r>
          </a:p>
        </p:txBody>
      </p:sp>
      <p:pic>
        <p:nvPicPr>
          <p:cNvPr id="48" name="Picture 16">
            <a:extLst>
              <a:ext uri="{FF2B5EF4-FFF2-40B4-BE49-F238E27FC236}">
                <a16:creationId xmlns="" xmlns:a16="http://schemas.microsoft.com/office/drawing/2014/main" id="{3283F28C-CB02-497B-65F1-42379B53B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847356" y="4843697"/>
            <a:ext cx="3147825" cy="1518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8">
            <a:extLst>
              <a:ext uri="{FF2B5EF4-FFF2-40B4-BE49-F238E27FC236}">
                <a16:creationId xmlns="" xmlns:a16="http://schemas.microsoft.com/office/drawing/2014/main" id="{C54C43D9-7F15-5B44-18F5-E231BDE33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423489" y="4178041"/>
            <a:ext cx="3336235" cy="1624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1">
            <a:extLst>
              <a:ext uri="{FF2B5EF4-FFF2-40B4-BE49-F238E27FC236}">
                <a16:creationId xmlns="" xmlns:a16="http://schemas.microsoft.com/office/drawing/2014/main" id="{59923A1B-1E2F-EAD8-F35A-ABD4B25DD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8817919" y="4178041"/>
            <a:ext cx="3209153" cy="164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75920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4B057B11-D83D-41C9-8012-6535F6BA02B0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9814" y="4283608"/>
            <a:ext cx="2730766" cy="195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A05F7102-7129-4738-9442-AAC1170E67A5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906618" y="4283608"/>
            <a:ext cx="2665154" cy="19123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object 5"/>
          <p:cNvGrpSpPr/>
          <p:nvPr/>
        </p:nvGrpSpPr>
        <p:grpSpPr>
          <a:xfrm>
            <a:off x="11293466" y="186055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963025" y="342413"/>
            <a:ext cx="2145691" cy="28405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lang="ru-RU" sz="90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образования и науки Самарской области</a:t>
            </a:r>
            <a:endParaRPr sz="900" dirty="0">
              <a:latin typeface="Cera Pro Medium"/>
              <a:cs typeface="Cera Pro Medium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81000" y="1066800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52400" y="342413"/>
            <a:ext cx="10403540" cy="654666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ru-RU" alt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Капитальный ремонт и оснащение ГОУ и МОУ  в рамках ФП 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ru-RU" alt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«Модернизация школьных систем образования» (федеральный капитальный ремонт)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xfrm>
            <a:off x="11780998" y="6440216"/>
            <a:ext cx="411002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pPr marL="38100">
                <a:lnSpc>
                  <a:spcPts val="1639"/>
                </a:lnSpc>
              </a:pPr>
              <a:t>4</a:t>
            </a:fld>
            <a:endParaRPr spc="5" dirty="0"/>
          </a:p>
        </p:txBody>
      </p:sp>
      <p:graphicFrame>
        <p:nvGraphicFramePr>
          <p:cNvPr id="36" name="Таблица 35">
            <a:extLst>
              <a:ext uri="{FF2B5EF4-FFF2-40B4-BE49-F238E27FC236}">
                <a16:creationId xmlns="" xmlns:a16="http://schemas.microsoft.com/office/drawing/2014/main" id="{B2F76E29-CED4-46C5-83D1-C0C556A35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82309034"/>
              </p:ext>
            </p:extLst>
          </p:nvPr>
        </p:nvGraphicFramePr>
        <p:xfrm>
          <a:off x="376518" y="1157896"/>
          <a:ext cx="5379889" cy="2783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73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388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87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48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3179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муниципального образования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Срок реализации</a:t>
                      </a: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Кол-во ОО</a:t>
                      </a: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1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6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Сергиевский </a:t>
                      </a:r>
                      <a:r>
                        <a:rPr lang="ru-RU" sz="1600" b="1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м.р</a:t>
                      </a:r>
                      <a:r>
                        <a:rPr lang="ru-RU" sz="16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2022-2023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1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6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Челно-Вершинский м.р.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2022-2023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99703475"/>
                  </a:ext>
                </a:extLst>
              </a:tr>
              <a:tr h="251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6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Новокуйбышевск г.о.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2022-2023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45237561"/>
                  </a:ext>
                </a:extLst>
              </a:tr>
              <a:tr h="251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6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Приволжский </a:t>
                      </a:r>
                      <a:r>
                        <a:rPr lang="ru-RU" sz="1600" b="1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м.р</a:t>
                      </a:r>
                      <a:r>
                        <a:rPr lang="ru-RU" sz="16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79005414"/>
                  </a:ext>
                </a:extLst>
              </a:tr>
              <a:tr h="251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6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Чапаевск </a:t>
                      </a:r>
                      <a:r>
                        <a:rPr lang="ru-RU" sz="1600" b="1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г.о</a:t>
                      </a:r>
                      <a:r>
                        <a:rPr lang="ru-RU" sz="16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1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6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Тольятти </a:t>
                      </a:r>
                      <a:r>
                        <a:rPr lang="ru-RU" sz="1600" b="1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г.о</a:t>
                      </a:r>
                      <a:r>
                        <a:rPr lang="ru-RU" sz="16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1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6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Сызрань </a:t>
                      </a:r>
                      <a:r>
                        <a:rPr lang="ru-RU" sz="1600" b="1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г.о</a:t>
                      </a:r>
                      <a:r>
                        <a:rPr lang="ru-RU" sz="16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51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6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Сызранский </a:t>
                      </a:r>
                      <a:r>
                        <a:rPr lang="ru-RU" sz="1600" b="1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м.р</a:t>
                      </a:r>
                      <a:r>
                        <a:rPr lang="ru-RU" sz="16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51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6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Волжский </a:t>
                      </a:r>
                      <a:r>
                        <a:rPr lang="ru-RU" sz="1600" b="1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м.р</a:t>
                      </a:r>
                      <a:r>
                        <a:rPr lang="ru-RU" sz="16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2024-2025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8A9A4B24-11C1-47B9-BDF3-807666CA4CEA}"/>
              </a:ext>
            </a:extLst>
          </p:cNvPr>
          <p:cNvSpPr txBox="1"/>
          <p:nvPr/>
        </p:nvSpPr>
        <p:spPr>
          <a:xfrm>
            <a:off x="381000" y="6195816"/>
            <a:ext cx="3505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ГБОУ СОШ «ОЦ» № 7 </a:t>
            </a:r>
          </a:p>
          <a:p>
            <a:pPr algn="ctr"/>
            <a:r>
              <a:rPr lang="ru-RU" sz="1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г.о</a:t>
            </a:r>
            <a:r>
              <a:rPr lang="ru-RU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Новокуйбышевск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9989245B-C7A2-477B-B5C1-F2468E16A60D}"/>
              </a:ext>
            </a:extLst>
          </p:cNvPr>
          <p:cNvSpPr txBox="1"/>
          <p:nvPr/>
        </p:nvSpPr>
        <p:spPr>
          <a:xfrm>
            <a:off x="4204470" y="6251823"/>
            <a:ext cx="38155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ГБОУ СОШ № 2 </a:t>
            </a:r>
            <a:r>
              <a:rPr lang="ru-RU" sz="1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пгт</a:t>
            </a:r>
            <a:r>
              <a:rPr lang="ru-RU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Суходол</a:t>
            </a:r>
          </a:p>
          <a:p>
            <a:pPr algn="ctr"/>
            <a:r>
              <a:rPr lang="ru-RU" sz="1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м.р</a:t>
            </a:r>
            <a:r>
              <a:rPr lang="ru-RU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Сергиевский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DBE83048-4107-481E-B93C-BBDE71A6D03B}"/>
              </a:ext>
            </a:extLst>
          </p:cNvPr>
          <p:cNvSpPr txBox="1"/>
          <p:nvPr/>
        </p:nvSpPr>
        <p:spPr>
          <a:xfrm>
            <a:off x="8172450" y="6220412"/>
            <a:ext cx="381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ГБОУ СОШ № 1 с. Приволжье</a:t>
            </a:r>
          </a:p>
          <a:p>
            <a:pPr algn="ctr"/>
            <a:r>
              <a:rPr lang="ru-RU" sz="1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м.р</a:t>
            </a:r>
            <a:r>
              <a:rPr lang="ru-RU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Приволжский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D2A28168-1CDE-4D56-B0DE-4B43CD591180}"/>
              </a:ext>
            </a:extLst>
          </p:cNvPr>
          <p:cNvPicPr/>
          <p:nvPr/>
        </p:nvPicPr>
        <p:blipFill>
          <a:blip r:embed="rId1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7355" y="4267200"/>
            <a:ext cx="2672034" cy="19476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8073947"/>
              </p:ext>
            </p:extLst>
          </p:nvPr>
        </p:nvGraphicFramePr>
        <p:xfrm>
          <a:off x="5943600" y="1159913"/>
          <a:ext cx="6038850" cy="289458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2077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9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5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77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77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41376">
                <a:tc rowSpan="2">
                  <a:txBody>
                    <a:bodyPr/>
                    <a:lstStyle/>
                    <a:p>
                      <a:pPr marL="108000" marR="0" lvl="0" indent="0" algn="ctr" defTabSz="684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Год реализации</a:t>
                      </a:r>
                    </a:p>
                  </a:txBody>
                  <a:tcPr marL="60874" marR="60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08000" marR="0" lvl="0" indent="0" algn="ctr" defTabSz="684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Количество объектов</a:t>
                      </a:r>
                    </a:p>
                  </a:txBody>
                  <a:tcPr marL="60874" marR="60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8000" marR="0" lvl="0" indent="0" algn="ctr" defTabSz="684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Финансовое обеспечение тыс. рублей</a:t>
                      </a:r>
                    </a:p>
                  </a:txBody>
                  <a:tcPr marL="60874" marR="60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2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marR="0" lvl="0" indent="0" algn="ctr" defTabSz="684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Всего</a:t>
                      </a:r>
                    </a:p>
                  </a:txBody>
                  <a:tcPr marL="60874" marR="60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684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ФБ </a:t>
                      </a:r>
                    </a:p>
                  </a:txBody>
                  <a:tcPr marL="60874" marR="60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684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ОБ </a:t>
                      </a:r>
                    </a:p>
                  </a:txBody>
                  <a:tcPr marL="60874" marR="60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5167">
                <a:tc>
                  <a:txBody>
                    <a:bodyPr/>
                    <a:lstStyle/>
                    <a:p>
                      <a:pPr marL="108000" marR="0" lvl="0" indent="0" algn="ctr" defTabSz="684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marL="60874" marR="60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684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0874" marR="60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684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1 405 888,59</a:t>
                      </a:r>
                    </a:p>
                  </a:txBody>
                  <a:tcPr marL="60874" marR="60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684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8 999 768,70</a:t>
                      </a:r>
                    </a:p>
                  </a:txBody>
                  <a:tcPr marL="60874" marR="60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684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506 119,89</a:t>
                      </a:r>
                    </a:p>
                  </a:txBody>
                  <a:tcPr marL="60874" marR="60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17513198"/>
                  </a:ext>
                </a:extLst>
              </a:tr>
              <a:tr h="455167">
                <a:tc>
                  <a:txBody>
                    <a:bodyPr/>
                    <a:lstStyle/>
                    <a:p>
                      <a:pPr marL="108000" marR="0" lvl="0" indent="0" algn="ctr" defTabSz="684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2023</a:t>
                      </a:r>
                    </a:p>
                  </a:txBody>
                  <a:tcPr marL="60874" marR="60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684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0874" marR="60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684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235 492,78</a:t>
                      </a:r>
                    </a:p>
                  </a:txBody>
                  <a:tcPr marL="60874" marR="60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684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150 715,38</a:t>
                      </a:r>
                    </a:p>
                  </a:txBody>
                  <a:tcPr marL="60874" marR="60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684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84 777,40</a:t>
                      </a:r>
                    </a:p>
                  </a:txBody>
                  <a:tcPr marL="60874" marR="60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29446798"/>
                  </a:ext>
                </a:extLst>
              </a:tr>
              <a:tr h="455167">
                <a:tc>
                  <a:txBody>
                    <a:bodyPr/>
                    <a:lstStyle/>
                    <a:p>
                      <a:pPr marL="108000" marR="0" lvl="0" indent="0" algn="ctr" defTabSz="684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2024</a:t>
                      </a:r>
                    </a:p>
                  </a:txBody>
                  <a:tcPr marL="60874" marR="60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684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   </a:t>
                      </a:r>
                    </a:p>
                  </a:txBody>
                  <a:tcPr marL="60874" marR="60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684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477 955,50</a:t>
                      </a:r>
                    </a:p>
                  </a:txBody>
                  <a:tcPr marL="60874" marR="60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684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305 891,50</a:t>
                      </a:r>
                    </a:p>
                  </a:txBody>
                  <a:tcPr marL="60874" marR="60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684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172 064,0</a:t>
                      </a:r>
                    </a:p>
                  </a:txBody>
                  <a:tcPr marL="60874" marR="60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108000" marR="0" lvl="0" indent="0" algn="ctr" defTabSz="684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 marL="60874" marR="60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684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60874" marR="60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684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728 557,9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684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499 816,40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684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228 741,50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marL="108000" marR="0" lvl="0" indent="0" algn="ctr" defTabSz="684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2026</a:t>
                      </a:r>
                    </a:p>
                  </a:txBody>
                  <a:tcPr marL="60874" marR="60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684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0874" marR="60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684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1 303 366,27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684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873 255,40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6842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430 110,87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37275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1293466" y="76200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991600" y="223253"/>
            <a:ext cx="2145691" cy="28405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lang="ru-RU" sz="90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образования и науки Самарской области</a:t>
            </a:r>
            <a:endParaRPr sz="900" dirty="0">
              <a:latin typeface="Cera Pro Medium"/>
              <a:cs typeface="Cera Pro Medium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81000" y="84985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03098" y="25057"/>
            <a:ext cx="10509048" cy="777777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ru-RU" alt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Капитальный ремонт ГОУ и МОУ, благоустройство </a:t>
            </a:r>
            <a:br>
              <a:rPr kumimoji="1" lang="ru-RU" alt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</a:br>
            <a:r>
              <a:rPr kumimoji="1" lang="ru-RU" alt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прилегающей территории (региональная программа)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xfrm>
            <a:off x="11780998" y="6615083"/>
            <a:ext cx="411002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pPr marL="38100">
                <a:lnSpc>
                  <a:spcPts val="1639"/>
                </a:lnSpc>
              </a:pPr>
              <a:t>5</a:t>
            </a:fld>
            <a:endParaRPr spc="5" dirty="0"/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="" xmlns:a16="http://schemas.microsoft.com/office/drawing/2014/main" id="{F7E2B9F3-8487-C551-2797-89E796052B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71690420"/>
              </p:ext>
            </p:extLst>
          </p:nvPr>
        </p:nvGraphicFramePr>
        <p:xfrm>
          <a:off x="6338414" y="4299034"/>
          <a:ext cx="5511800" cy="2546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368ED1EC-052E-3399-8D39-F4A97C6B3A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58397845"/>
              </p:ext>
            </p:extLst>
          </p:nvPr>
        </p:nvGraphicFramePr>
        <p:xfrm>
          <a:off x="-80364" y="1012157"/>
          <a:ext cx="6438900" cy="3388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C694A1A7-85BF-40D3-9049-846B50149065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665" y="4157357"/>
            <a:ext cx="2466841" cy="1850791"/>
          </a:xfrm>
          <a:prstGeom prst="rect">
            <a:avLst/>
          </a:prstGeom>
        </p:spPr>
      </p:pic>
      <p:sp>
        <p:nvSpPr>
          <p:cNvPr id="47" name="TextBox 42">
            <a:extLst>
              <a:ext uri="{FF2B5EF4-FFF2-40B4-BE49-F238E27FC236}">
                <a16:creationId xmlns="" xmlns:a16="http://schemas.microsoft.com/office/drawing/2014/main" id="{D41B965E-24CC-488B-AD51-7E0D9EF32FA9}"/>
              </a:ext>
            </a:extLst>
          </p:cNvPr>
          <p:cNvSpPr txBox="1"/>
          <p:nvPr/>
        </p:nvSpPr>
        <p:spPr>
          <a:xfrm>
            <a:off x="1331551" y="6096000"/>
            <a:ext cx="3615068" cy="3212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</a:lstStyle>
          <a:p>
            <a:pPr algn="ctr"/>
            <a:r>
              <a:rPr lang="ru-RU" sz="15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МБУ СОШ № 20 </a:t>
            </a:r>
            <a:r>
              <a:rPr lang="ru-RU" sz="15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г.о</a:t>
            </a:r>
            <a:r>
              <a:rPr lang="ru-RU" sz="15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Тольятти</a:t>
            </a:r>
          </a:p>
        </p:txBody>
      </p:sp>
      <p:sp>
        <p:nvSpPr>
          <p:cNvPr id="42" name="TextBox 47">
            <a:extLst>
              <a:ext uri="{FF2B5EF4-FFF2-40B4-BE49-F238E27FC236}">
                <a16:creationId xmlns="" xmlns:a16="http://schemas.microsoft.com/office/drawing/2014/main" id="{CDF69084-5FEB-4F76-B5B0-B85990531038}"/>
              </a:ext>
            </a:extLst>
          </p:cNvPr>
          <p:cNvSpPr txBox="1"/>
          <p:nvPr/>
        </p:nvSpPr>
        <p:spPr>
          <a:xfrm>
            <a:off x="7493979" y="3392460"/>
            <a:ext cx="37829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</a:lstStyle>
          <a:p>
            <a:pPr algn="ctr"/>
            <a:r>
              <a:rPr lang="ru-RU" sz="15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ГБОУ СОШ с. Рождествено</a:t>
            </a:r>
          </a:p>
          <a:p>
            <a:pPr algn="ctr"/>
            <a:r>
              <a:rPr lang="ru-RU" sz="15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м.р</a:t>
            </a:r>
            <a:r>
              <a:rPr lang="ru-RU" sz="15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Волжский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BD63017D-E182-43BF-9DD5-F9234F6D74F7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374" y="1026235"/>
            <a:ext cx="3135772" cy="23518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3355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A73E42-55C1-0A7E-6945-90C21317D940}"/>
              </a:ext>
            </a:extLst>
          </p:cNvPr>
          <p:cNvSpPr txBox="1"/>
          <p:nvPr/>
        </p:nvSpPr>
        <p:spPr>
          <a:xfrm>
            <a:off x="161859" y="923164"/>
            <a:ext cx="4416491" cy="5776259"/>
          </a:xfrm>
          <a:prstGeom prst="rect">
            <a:avLst/>
          </a:prstGeom>
          <a:solidFill>
            <a:schemeClr val="bg1">
              <a:lumMod val="95000"/>
              <a:alpha val="62000"/>
            </a:schemeClr>
          </a:solidFill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rgbClr r="0" g="0" b="0"/>
          </a:fontRef>
        </p:style>
        <p:txBody>
          <a:bodyPr lIns="45719" tIns="45719" rIns="45719" bIns="45719">
            <a:spAutoFit/>
          </a:bodyPr>
          <a:lstStyle/>
          <a:p>
            <a:pPr algn="ctr" eaLnBrk="1" hangingPunct="1">
              <a:defRPr/>
            </a:pPr>
            <a:r>
              <a:rPr lang="ru-RU" altLang="en-US" sz="1867" b="1" dirty="0">
                <a:latin typeface="+mn-lt"/>
              </a:rPr>
              <a:t>СИСТЕМА ДОПОЛНИТЕЛЬНОГО </a:t>
            </a:r>
          </a:p>
          <a:p>
            <a:pPr algn="ctr" eaLnBrk="1" hangingPunct="1">
              <a:defRPr/>
            </a:pPr>
            <a:r>
              <a:rPr lang="ru-RU" altLang="en-US" sz="1867" b="1" dirty="0">
                <a:latin typeface="+mn-lt"/>
              </a:rPr>
              <a:t>ОБРАЗОВАНИЯ</a:t>
            </a:r>
          </a:p>
          <a:p>
            <a:pPr algn="ctr" eaLnBrk="1" hangingPunct="1">
              <a:defRPr/>
            </a:pPr>
            <a:endParaRPr lang="ru-RU" altLang="en-US" sz="1867" b="1" dirty="0">
              <a:latin typeface="+mn-lt"/>
            </a:endParaRPr>
          </a:p>
          <a:p>
            <a:pPr algn="ctr" eaLnBrk="1" hangingPunct="1">
              <a:defRPr/>
            </a:pPr>
            <a:endParaRPr lang="ru-RU" altLang="en-US" sz="133" b="1" dirty="0">
              <a:latin typeface="+mn-lt"/>
            </a:endParaRPr>
          </a:p>
          <a:p>
            <a:pPr marL="380682" indent="-380682" algn="just"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>
                <a:latin typeface="+mn-lt"/>
              </a:rPr>
              <a:t>Учреждения дополнительного </a:t>
            </a:r>
          </a:p>
          <a:p>
            <a:pPr algn="just" eaLnBrk="1" hangingPunct="1">
              <a:defRPr/>
            </a:pPr>
            <a:r>
              <a:rPr lang="ru-RU" altLang="ru-RU" sz="1600" b="1" dirty="0">
                <a:latin typeface="+mn-lt"/>
              </a:rPr>
              <a:t>образования детей</a:t>
            </a:r>
          </a:p>
          <a:p>
            <a:pPr marL="380682" indent="-380682" algn="just"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>
                <a:latin typeface="+mn-lt"/>
              </a:rPr>
              <a:t>Школы</a:t>
            </a:r>
          </a:p>
          <a:p>
            <a:pPr marL="380682" indent="-380682" algn="just"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>
                <a:latin typeface="+mn-lt"/>
              </a:rPr>
              <a:t>Детские сады</a:t>
            </a:r>
          </a:p>
          <a:p>
            <a:pPr marL="380682" indent="-380682" algn="just">
              <a:buFont typeface="Wingdings" panose="05000000000000000000" pitchFamily="2" charset="2"/>
              <a:buChar char="§"/>
              <a:defRPr/>
            </a:pPr>
            <a:r>
              <a:rPr lang="ru-RU" altLang="en-US" sz="1600" b="1" dirty="0">
                <a:latin typeface="+mn-lt"/>
              </a:rPr>
              <a:t>Техникумы и колледжи</a:t>
            </a:r>
          </a:p>
          <a:p>
            <a:pPr marL="380682" indent="-380682" algn="just">
              <a:buFont typeface="Wingdings" panose="05000000000000000000" pitchFamily="2" charset="2"/>
              <a:buChar char="§"/>
              <a:defRPr/>
            </a:pPr>
            <a:r>
              <a:rPr lang="ru-RU" altLang="en-US" sz="1600" b="1" dirty="0">
                <a:latin typeface="+mn-lt"/>
              </a:rPr>
              <a:t>Вузы</a:t>
            </a:r>
          </a:p>
          <a:p>
            <a:pPr marL="380682" indent="-380682" algn="just">
              <a:buFont typeface="Wingdings" panose="05000000000000000000" pitchFamily="2" charset="2"/>
              <a:buChar char="§"/>
              <a:defRPr/>
            </a:pPr>
            <a:r>
              <a:rPr lang="ru-RU" altLang="en-US" sz="1600" b="1" dirty="0">
                <a:latin typeface="+mn-lt"/>
              </a:rPr>
              <a:t>Учреждения спорта</a:t>
            </a:r>
          </a:p>
          <a:p>
            <a:pPr marL="380682" indent="-380682" algn="just">
              <a:buFont typeface="Wingdings" panose="05000000000000000000" pitchFamily="2" charset="2"/>
              <a:buChar char="§"/>
              <a:defRPr/>
            </a:pPr>
            <a:r>
              <a:rPr lang="ru-RU" altLang="en-US" sz="1600" b="1" dirty="0">
                <a:latin typeface="+mn-lt"/>
              </a:rPr>
              <a:t>Учреждения культуры</a:t>
            </a:r>
          </a:p>
          <a:p>
            <a:pPr marL="380682" indent="-380682" algn="just">
              <a:buFont typeface="Wingdings" panose="05000000000000000000" pitchFamily="2" charset="2"/>
              <a:buChar char="§"/>
              <a:defRPr/>
            </a:pPr>
            <a:r>
              <a:rPr lang="ru-RU" altLang="en-US" sz="1600" b="1" dirty="0">
                <a:latin typeface="+mn-lt"/>
              </a:rPr>
              <a:t>Учреждения социальной защиты</a:t>
            </a:r>
          </a:p>
          <a:p>
            <a:pPr marL="380682" indent="-380682" algn="just">
              <a:buFont typeface="Wingdings" panose="05000000000000000000" pitchFamily="2" charset="2"/>
              <a:buChar char="§"/>
              <a:defRPr/>
            </a:pPr>
            <a:endParaRPr lang="en-US" altLang="ru-RU" sz="1600" b="1" dirty="0">
              <a:latin typeface="+mn-lt"/>
            </a:endParaRPr>
          </a:p>
          <a:p>
            <a:pPr algn="ctr" eaLnBrk="1" hangingPunct="1">
              <a:defRPr/>
            </a:pPr>
            <a:r>
              <a:rPr lang="ru-RU" altLang="en-US" sz="1867" b="1" dirty="0">
                <a:latin typeface="+mn-lt"/>
              </a:rPr>
              <a:t>ОБРАЗОВАТЕЛЬНЫЕ ПРОГРАММЫ </a:t>
            </a:r>
          </a:p>
          <a:p>
            <a:pPr algn="ctr" eaLnBrk="1" hangingPunct="1">
              <a:defRPr/>
            </a:pPr>
            <a:r>
              <a:rPr lang="ru-RU" altLang="en-US" sz="1867" b="1" dirty="0">
                <a:latin typeface="+mn-lt"/>
              </a:rPr>
              <a:t>6 НАПРАВЛЕННОСТЕЙ:  </a:t>
            </a:r>
          </a:p>
          <a:p>
            <a:pPr algn="ctr" eaLnBrk="1" hangingPunct="1">
              <a:defRPr/>
            </a:pPr>
            <a:endParaRPr lang="ru-RU" altLang="en-US" sz="1867" b="1" dirty="0">
              <a:latin typeface="+mn-lt"/>
            </a:endParaRPr>
          </a:p>
          <a:p>
            <a:pPr marL="380682" indent="-380682" algn="just">
              <a:buFont typeface="Wingdings" panose="05000000000000000000" pitchFamily="2" charset="2"/>
              <a:buChar char="q"/>
              <a:defRPr/>
            </a:pPr>
            <a:r>
              <a:rPr lang="ru-RU" altLang="ru-RU" sz="1600" b="1" dirty="0">
                <a:latin typeface="+mn-lt"/>
              </a:rPr>
              <a:t>Спортивной</a:t>
            </a:r>
          </a:p>
          <a:p>
            <a:pPr marL="380682" indent="-380682" algn="just">
              <a:buFont typeface="Wingdings" panose="05000000000000000000" pitchFamily="2" charset="2"/>
              <a:buChar char="q"/>
              <a:defRPr/>
            </a:pPr>
            <a:r>
              <a:rPr lang="ru-RU" altLang="en-US" sz="1600" b="1" dirty="0">
                <a:latin typeface="+mn-lt"/>
              </a:rPr>
              <a:t>Художественной</a:t>
            </a:r>
          </a:p>
          <a:p>
            <a:pPr marL="380682" indent="-380682" algn="just">
              <a:buFont typeface="Wingdings" panose="05000000000000000000" pitchFamily="2" charset="2"/>
              <a:buChar char="q"/>
              <a:defRPr/>
            </a:pPr>
            <a:r>
              <a:rPr lang="ru-RU" altLang="en-US" sz="1600" b="1" dirty="0">
                <a:latin typeface="+mn-lt"/>
              </a:rPr>
              <a:t>Естественнонаучной</a:t>
            </a:r>
          </a:p>
          <a:p>
            <a:pPr marL="380682" indent="-380682" algn="just">
              <a:buFont typeface="Wingdings" panose="05000000000000000000" pitchFamily="2" charset="2"/>
              <a:buChar char="q"/>
              <a:defRPr/>
            </a:pPr>
            <a:r>
              <a:rPr lang="ru-RU" altLang="en-US" sz="1600" b="1" dirty="0">
                <a:latin typeface="+mn-lt"/>
              </a:rPr>
              <a:t>Технической</a:t>
            </a:r>
          </a:p>
          <a:p>
            <a:pPr marL="380682" indent="-380682" algn="just">
              <a:buFont typeface="Wingdings" panose="05000000000000000000" pitchFamily="2" charset="2"/>
              <a:buChar char="q"/>
              <a:defRPr/>
            </a:pPr>
            <a:r>
              <a:rPr lang="ru-RU" altLang="en-US" sz="1600" b="1" dirty="0">
                <a:latin typeface="+mn-lt"/>
              </a:rPr>
              <a:t>Социально-гуманитарной</a:t>
            </a:r>
          </a:p>
          <a:p>
            <a:pPr marL="380682" indent="-380682" algn="just">
              <a:buFont typeface="Wingdings" panose="05000000000000000000" pitchFamily="2" charset="2"/>
              <a:buChar char="q"/>
              <a:defRPr/>
            </a:pPr>
            <a:r>
              <a:rPr lang="ru-RU" altLang="en-US" sz="1600" b="1" dirty="0" err="1">
                <a:latin typeface="+mn-lt"/>
              </a:rPr>
              <a:t>Турстско</a:t>
            </a:r>
            <a:r>
              <a:rPr lang="ru-RU" altLang="en-US" sz="1600" b="1" dirty="0">
                <a:latin typeface="+mn-lt"/>
              </a:rPr>
              <a:t>-краеведческой</a:t>
            </a:r>
          </a:p>
        </p:txBody>
      </p:sp>
      <p:pic>
        <p:nvPicPr>
          <p:cNvPr id="92165" name="Рисунок 8" descr="C:\Users\11\Desktop\2020-navigator-do.jpg">
            <a:extLst>
              <a:ext uri="{FF2B5EF4-FFF2-40B4-BE49-F238E27FC236}">
                <a16:creationId xmlns="" xmlns:a16="http://schemas.microsoft.com/office/drawing/2014/main" id="{F1DA5A5D-7BCE-FC7D-3E3B-2C6FD35B1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0156" y="1104254"/>
            <a:ext cx="4224867" cy="112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2FCA07D-E731-CEF1-5F6E-9238CCF4757C}"/>
              </a:ext>
            </a:extLst>
          </p:cNvPr>
          <p:cNvSpPr/>
          <p:nvPr/>
        </p:nvSpPr>
        <p:spPr>
          <a:xfrm>
            <a:off x="8161867" y="2311110"/>
            <a:ext cx="4028017" cy="1815880"/>
          </a:xfrm>
          <a:prstGeom prst="rect">
            <a:avLst/>
          </a:prstGeom>
          <a:solidFill>
            <a:srgbClr val="FEF0FE">
              <a:alpha val="41000"/>
            </a:srgbClr>
          </a:solidFill>
        </p:spPr>
        <p:txBody>
          <a:bodyPr lIns="91375" tIns="45719" rIns="91375" bIns="45719">
            <a:spAutoFit/>
          </a:bodyPr>
          <a:lstStyle/>
          <a:p>
            <a:pPr marL="285524" indent="-285524" algn="just">
              <a:buClr>
                <a:schemeClr val="accent1">
                  <a:lumMod val="3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rgbClr r="0" g="0" b="0"/>
                </a:solidFill>
                <a:latin typeface="Calibri" panose="020F0502020204030204" pitchFamily="34" charset="0"/>
              </a:rPr>
              <a:t>более 1400 организаций </a:t>
            </a:r>
          </a:p>
          <a:p>
            <a:pPr marL="285524" indent="-285524" algn="just">
              <a:buClr>
                <a:schemeClr val="accent1">
                  <a:lumMod val="3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rgbClr r="0" g="0" b="0"/>
                </a:solidFill>
                <a:latin typeface="Calibri" panose="020F0502020204030204" pitchFamily="34" charset="0"/>
              </a:rPr>
              <a:t>сервисы записи ребенка в объединения дополнительного образования</a:t>
            </a:r>
          </a:p>
          <a:p>
            <a:pPr marL="285524" indent="-285524" algn="just">
              <a:buClr>
                <a:schemeClr val="accent1">
                  <a:lumMod val="3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rgbClr r="0" g="0" b="0"/>
                </a:solidFill>
                <a:latin typeface="Calibri" panose="020F0502020204030204" pitchFamily="34" charset="0"/>
              </a:rPr>
              <a:t>обеспечение возможности конструирования индивидуальных образовательных траекторий обучения</a:t>
            </a:r>
          </a:p>
        </p:txBody>
      </p:sp>
      <p:graphicFrame>
        <p:nvGraphicFramePr>
          <p:cNvPr id="36" name="Диаграмма 11">
            <a:extLst>
              <a:ext uri="{FF2B5EF4-FFF2-40B4-BE49-F238E27FC236}">
                <a16:creationId xmlns="" xmlns:a16="http://schemas.microsoft.com/office/drawing/2014/main" id="{2422B786-FEAB-39ED-0C8A-F620895B6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61676999"/>
              </p:ext>
            </p:extLst>
          </p:nvPr>
        </p:nvGraphicFramePr>
        <p:xfrm>
          <a:off x="6211596" y="4181533"/>
          <a:ext cx="4956175" cy="217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2170" name="TextBox 14">
            <a:extLst>
              <a:ext uri="{FF2B5EF4-FFF2-40B4-BE49-F238E27FC236}">
                <a16:creationId xmlns="" xmlns:a16="http://schemas.microsoft.com/office/drawing/2014/main" id="{F40DF0AF-2EB7-A3D5-A35E-5CD6122D2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557" y="4281851"/>
            <a:ext cx="4416491" cy="34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32" tIns="60916" rIns="121832" bIns="60916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ru-RU" altLang="ru-RU" sz="1467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Охват дополнительным образованием, %</a:t>
            </a:r>
          </a:p>
        </p:txBody>
      </p:sp>
      <p:graphicFrame>
        <p:nvGraphicFramePr>
          <p:cNvPr id="92171" name="Объект 1">
            <a:extLst>
              <a:ext uri="{FF2B5EF4-FFF2-40B4-BE49-F238E27FC236}">
                <a16:creationId xmlns="" xmlns:a16="http://schemas.microsoft.com/office/drawing/2014/main" id="{B37D25DE-1C22-0D34-D98F-4A1BDE8A96E3}"/>
              </a:ext>
            </a:extLst>
          </p:cNvPr>
          <p:cNvGraphicFramePr>
            <a:graphicFrameLocks/>
          </p:cNvGraphicFramePr>
          <p:nvPr/>
        </p:nvGraphicFramePr>
        <p:xfrm>
          <a:off x="3312584" y="783167"/>
          <a:ext cx="4849283" cy="3894667"/>
        </p:xfrm>
        <a:graphic>
          <a:graphicData uri="http://schemas.openxmlformats.org/presentationml/2006/ole">
            <p:oleObj spid="_x0000_s1074" r:id="rId6" imgW="3639627" imgH="2920237" progId="Excel.Sheet.8">
              <p:embed/>
            </p:oleObj>
          </a:graphicData>
        </a:graphic>
      </p:graphicFrame>
      <p:grpSp>
        <p:nvGrpSpPr>
          <p:cNvPr id="2" name="object 5">
            <a:extLst>
              <a:ext uri="{FF2B5EF4-FFF2-40B4-BE49-F238E27FC236}">
                <a16:creationId xmlns="" xmlns:a16="http://schemas.microsoft.com/office/drawing/2014/main" id="{B4E59AAA-C0D4-7818-0DF0-94708A9DB7D9}"/>
              </a:ext>
            </a:extLst>
          </p:cNvPr>
          <p:cNvGrpSpPr/>
          <p:nvPr/>
        </p:nvGrpSpPr>
        <p:grpSpPr>
          <a:xfrm>
            <a:off x="11293466" y="76200"/>
            <a:ext cx="595630" cy="652145"/>
            <a:chOff x="10298880" y="388382"/>
            <a:chExt cx="595630" cy="652145"/>
          </a:xfrm>
        </p:grpSpPr>
        <p:pic>
          <p:nvPicPr>
            <p:cNvPr id="3" name="object 6">
              <a:extLst>
                <a:ext uri="{FF2B5EF4-FFF2-40B4-BE49-F238E27FC236}">
                  <a16:creationId xmlns="" xmlns:a16="http://schemas.microsoft.com/office/drawing/2014/main" id="{B59CF79C-F68A-55D8-250F-BC5A811318FA}"/>
                </a:ext>
              </a:extLst>
            </p:cNvPr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4" name="object 7">
              <a:extLst>
                <a:ext uri="{FF2B5EF4-FFF2-40B4-BE49-F238E27FC236}">
                  <a16:creationId xmlns="" xmlns:a16="http://schemas.microsoft.com/office/drawing/2014/main" id="{5F4F60AD-C756-0604-86DB-7A69909C55D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5" name="object 8">
              <a:extLst>
                <a:ext uri="{FF2B5EF4-FFF2-40B4-BE49-F238E27FC236}">
                  <a16:creationId xmlns="" xmlns:a16="http://schemas.microsoft.com/office/drawing/2014/main" id="{FC3C6DA3-E0AF-4717-D232-F47C08637C39}"/>
                </a:ext>
              </a:extLst>
            </p:cNvPr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>
              <a:extLst>
                <a:ext uri="{FF2B5EF4-FFF2-40B4-BE49-F238E27FC236}">
                  <a16:creationId xmlns="" xmlns:a16="http://schemas.microsoft.com/office/drawing/2014/main" id="{C5F9A4A9-33B2-70C9-A4E9-A84849C2C0B4}"/>
                </a:ext>
              </a:extLst>
            </p:cNvPr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0">
              <a:extLst>
                <a:ext uri="{FF2B5EF4-FFF2-40B4-BE49-F238E27FC236}">
                  <a16:creationId xmlns="" xmlns:a16="http://schemas.microsoft.com/office/drawing/2014/main" id="{1E806278-67C8-BA08-1F60-9607BFC42C4F}"/>
                </a:ext>
              </a:extLst>
            </p:cNvPr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1">
              <a:extLst>
                <a:ext uri="{FF2B5EF4-FFF2-40B4-BE49-F238E27FC236}">
                  <a16:creationId xmlns="" xmlns:a16="http://schemas.microsoft.com/office/drawing/2014/main" id="{9E284B3E-0F6C-BEB3-8D8C-F09F78A957E7}"/>
                </a:ext>
              </a:extLst>
            </p:cNvPr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3" name="object 12">
              <a:extLst>
                <a:ext uri="{FF2B5EF4-FFF2-40B4-BE49-F238E27FC236}">
                  <a16:creationId xmlns="" xmlns:a16="http://schemas.microsoft.com/office/drawing/2014/main" id="{05AD5DDA-02D1-1663-068C-B3C76ED6453C}"/>
                </a:ext>
              </a:extLst>
            </p:cNvPr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4" name="object 13">
              <a:extLst>
                <a:ext uri="{FF2B5EF4-FFF2-40B4-BE49-F238E27FC236}">
                  <a16:creationId xmlns="" xmlns:a16="http://schemas.microsoft.com/office/drawing/2014/main" id="{1E73E957-451B-CDC7-C912-EB6EEDC39B4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5" name="object 14">
              <a:extLst>
                <a:ext uri="{FF2B5EF4-FFF2-40B4-BE49-F238E27FC236}">
                  <a16:creationId xmlns="" xmlns:a16="http://schemas.microsoft.com/office/drawing/2014/main" id="{1EAB24C3-253B-37D6-D156-470DA68C2C06}"/>
                </a:ext>
              </a:extLst>
            </p:cNvPr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6" name="object 15">
              <a:extLst>
                <a:ext uri="{FF2B5EF4-FFF2-40B4-BE49-F238E27FC236}">
                  <a16:creationId xmlns="" xmlns:a16="http://schemas.microsoft.com/office/drawing/2014/main" id="{6B92EAAD-02DC-A530-B15B-23B473F495D4}"/>
                </a:ext>
              </a:extLst>
            </p:cNvPr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7" name="object 16">
              <a:extLst>
                <a:ext uri="{FF2B5EF4-FFF2-40B4-BE49-F238E27FC236}">
                  <a16:creationId xmlns="" xmlns:a16="http://schemas.microsoft.com/office/drawing/2014/main" id="{428BA8C7-BBA4-F673-4DE4-D208F2B0DBFF}"/>
                </a:ext>
              </a:extLst>
            </p:cNvPr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8" name="object 17">
              <a:extLst>
                <a:ext uri="{FF2B5EF4-FFF2-40B4-BE49-F238E27FC236}">
                  <a16:creationId xmlns="" xmlns:a16="http://schemas.microsoft.com/office/drawing/2014/main" id="{40333F84-5150-6E41-38D2-91C07E9DBC7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9" name="object 18">
              <a:extLst>
                <a:ext uri="{FF2B5EF4-FFF2-40B4-BE49-F238E27FC236}">
                  <a16:creationId xmlns="" xmlns:a16="http://schemas.microsoft.com/office/drawing/2014/main" id="{C416999F-B590-54C3-2846-DC2D7495AF1F}"/>
                </a:ext>
              </a:extLst>
            </p:cNvPr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="" xmlns:a16="http://schemas.microsoft.com/office/drawing/2014/main" id="{3BFF362B-E868-2F6B-F727-481A8BDCDFEB}"/>
                </a:ext>
              </a:extLst>
            </p:cNvPr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0">
              <a:extLst>
                <a:ext uri="{FF2B5EF4-FFF2-40B4-BE49-F238E27FC236}">
                  <a16:creationId xmlns="" xmlns:a16="http://schemas.microsoft.com/office/drawing/2014/main" id="{0D3A7787-097C-9EC5-C8E3-F906A3F536CE}"/>
                </a:ext>
              </a:extLst>
            </p:cNvPr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1">
              <a:extLst>
                <a:ext uri="{FF2B5EF4-FFF2-40B4-BE49-F238E27FC236}">
                  <a16:creationId xmlns="" xmlns:a16="http://schemas.microsoft.com/office/drawing/2014/main" id="{24AC0AF0-6101-E5FA-84AD-45BE2221CB4F}"/>
                </a:ext>
              </a:extLst>
            </p:cNvPr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3" name="object 22">
              <a:extLst>
                <a:ext uri="{FF2B5EF4-FFF2-40B4-BE49-F238E27FC236}">
                  <a16:creationId xmlns="" xmlns:a16="http://schemas.microsoft.com/office/drawing/2014/main" id="{78AFCFEF-9308-A8D6-8ED4-1274B262E7EB}"/>
                </a:ext>
              </a:extLst>
            </p:cNvPr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4" name="object 23">
              <a:extLst>
                <a:ext uri="{FF2B5EF4-FFF2-40B4-BE49-F238E27FC236}">
                  <a16:creationId xmlns="" xmlns:a16="http://schemas.microsoft.com/office/drawing/2014/main" id="{B0D49428-586F-BD94-3C75-A4BC0FC5E80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5" name="object 24">
              <a:extLst>
                <a:ext uri="{FF2B5EF4-FFF2-40B4-BE49-F238E27FC236}">
                  <a16:creationId xmlns="" xmlns:a16="http://schemas.microsoft.com/office/drawing/2014/main" id="{014C2690-5CDD-DB25-A94A-A728D0A17E0D}"/>
                </a:ext>
              </a:extLst>
            </p:cNvPr>
            <p:cNvPicPr/>
            <p:nvPr/>
          </p:nvPicPr>
          <p:blipFill>
            <a:blip r:embed="rId1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7" name="object 25">
              <a:extLst>
                <a:ext uri="{FF2B5EF4-FFF2-40B4-BE49-F238E27FC236}">
                  <a16:creationId xmlns="" xmlns:a16="http://schemas.microsoft.com/office/drawing/2014/main" id="{439308F7-CC6D-2DCA-7722-EF2262C24D62}"/>
                </a:ext>
              </a:extLst>
            </p:cNvPr>
            <p:cNvPicPr/>
            <p:nvPr/>
          </p:nvPicPr>
          <p:blipFill>
            <a:blip r:embed="rId1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8" name="object 26">
              <a:extLst>
                <a:ext uri="{FF2B5EF4-FFF2-40B4-BE49-F238E27FC236}">
                  <a16:creationId xmlns="" xmlns:a16="http://schemas.microsoft.com/office/drawing/2014/main" id="{4974C15E-A80A-6B5F-2C48-62DEE8D061D4}"/>
                </a:ext>
              </a:extLst>
            </p:cNvPr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7">
              <a:extLst>
                <a:ext uri="{FF2B5EF4-FFF2-40B4-BE49-F238E27FC236}">
                  <a16:creationId xmlns="" xmlns:a16="http://schemas.microsoft.com/office/drawing/2014/main" id="{21B65FBA-BAFF-A416-5A63-18C1D2DDF783}"/>
                </a:ext>
              </a:extLst>
            </p:cNvPr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8">
              <a:extLst>
                <a:ext uri="{FF2B5EF4-FFF2-40B4-BE49-F238E27FC236}">
                  <a16:creationId xmlns="" xmlns:a16="http://schemas.microsoft.com/office/drawing/2014/main" id="{C404B110-E376-D129-BFDE-FE767BBB7102}"/>
                </a:ext>
              </a:extLst>
            </p:cNvPr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29">
              <a:extLst>
                <a:ext uri="{FF2B5EF4-FFF2-40B4-BE49-F238E27FC236}">
                  <a16:creationId xmlns="" xmlns:a16="http://schemas.microsoft.com/office/drawing/2014/main" id="{472F6884-2657-32A5-ADC0-E72B9ABEC654}"/>
                </a:ext>
              </a:extLst>
            </p:cNvPr>
            <p:cNvPicPr/>
            <p:nvPr/>
          </p:nvPicPr>
          <p:blipFill>
            <a:blip r:embed="rId1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2" name="object 30">
              <a:extLst>
                <a:ext uri="{FF2B5EF4-FFF2-40B4-BE49-F238E27FC236}">
                  <a16:creationId xmlns="" xmlns:a16="http://schemas.microsoft.com/office/drawing/2014/main" id="{914E7DF1-7FE8-4C3B-E60B-97A4A639C824}"/>
                </a:ext>
              </a:extLst>
            </p:cNvPr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1">
            <a:extLst>
              <a:ext uri="{FF2B5EF4-FFF2-40B4-BE49-F238E27FC236}">
                <a16:creationId xmlns="" xmlns:a16="http://schemas.microsoft.com/office/drawing/2014/main" id="{EA9B8C25-93E9-2EC8-1039-2E366BA77B23}"/>
              </a:ext>
            </a:extLst>
          </p:cNvPr>
          <p:cNvSpPr txBox="1"/>
          <p:nvPr/>
        </p:nvSpPr>
        <p:spPr>
          <a:xfrm>
            <a:off x="8991600" y="223253"/>
            <a:ext cx="2145691" cy="28405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lang="ru-RU" sz="90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образования и науки Самарской области</a:t>
            </a:r>
            <a:endParaRPr sz="900" dirty="0">
              <a:latin typeface="Cera Pro Medium"/>
              <a:cs typeface="Cera Pro Medium"/>
            </a:endParaRPr>
          </a:p>
        </p:txBody>
      </p:sp>
      <p:sp>
        <p:nvSpPr>
          <p:cNvPr id="34" name="object 32">
            <a:extLst>
              <a:ext uri="{FF2B5EF4-FFF2-40B4-BE49-F238E27FC236}">
                <a16:creationId xmlns="" xmlns:a16="http://schemas.microsoft.com/office/drawing/2014/main" id="{57089162-0C3E-57EB-FB5A-01FDDC839539}"/>
              </a:ext>
            </a:extLst>
          </p:cNvPr>
          <p:cNvSpPr/>
          <p:nvPr/>
        </p:nvSpPr>
        <p:spPr>
          <a:xfrm>
            <a:off x="381000" y="84985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4">
            <a:extLst>
              <a:ext uri="{FF2B5EF4-FFF2-40B4-BE49-F238E27FC236}">
                <a16:creationId xmlns="" xmlns:a16="http://schemas.microsoft.com/office/drawing/2014/main" id="{47C0D3EF-11D0-AAA4-6B60-D019DB34F67E}"/>
              </a:ext>
            </a:extLst>
          </p:cNvPr>
          <p:cNvSpPr txBox="1"/>
          <p:nvPr/>
        </p:nvSpPr>
        <p:spPr>
          <a:xfrm>
            <a:off x="381000" y="253588"/>
            <a:ext cx="10509048" cy="40844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ru-RU" alt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Развитие дополнительного образования</a:t>
            </a:r>
          </a:p>
        </p:txBody>
      </p:sp>
      <p:sp>
        <p:nvSpPr>
          <p:cNvPr id="37" name="object 45">
            <a:extLst>
              <a:ext uri="{FF2B5EF4-FFF2-40B4-BE49-F238E27FC236}">
                <a16:creationId xmlns="" xmlns:a16="http://schemas.microsoft.com/office/drawing/2014/main" id="{FA61CEA0-B1AD-4541-AE79-497621808CF6}"/>
              </a:ext>
            </a:extLst>
          </p:cNvPr>
          <p:cNvSpPr txBox="1">
            <a:spLocks/>
          </p:cNvSpPr>
          <p:nvPr/>
        </p:nvSpPr>
        <p:spPr>
          <a:xfrm>
            <a:off x="11780998" y="6440216"/>
            <a:ext cx="316574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>
                <a:solidFill>
                  <a:srgbClr val="185292"/>
                </a:solidFill>
              </a:rPr>
              <a:pPr marL="38100">
                <a:lnSpc>
                  <a:spcPts val="1639"/>
                </a:lnSpc>
              </a:pPr>
              <a:t>6</a:t>
            </a:fld>
            <a:endParaRPr lang="ru-RU" sz="1400" spc="5" dirty="0">
              <a:solidFill>
                <a:srgbClr val="18529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1293466" y="76200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991600" y="223253"/>
            <a:ext cx="2145691" cy="28405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lang="ru-RU" sz="90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образования и науки Самарской области</a:t>
            </a:r>
            <a:endParaRPr sz="900" dirty="0">
              <a:latin typeface="Cera Pro Medium"/>
              <a:cs typeface="Cera Pro Medium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81000" y="84985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pPr marL="38100">
                <a:lnSpc>
                  <a:spcPts val="1639"/>
                </a:lnSpc>
              </a:pPr>
              <a:t>7</a:t>
            </a:fld>
            <a:endParaRPr spc="5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E1C8A96-868B-B342-ADA2-E2C0D8F7310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517" y="930838"/>
            <a:ext cx="7340600" cy="5505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722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1293466" y="76200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991600" y="223253"/>
            <a:ext cx="2145691" cy="28405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lang="ru-RU" sz="90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образования и науки Самарской области</a:t>
            </a:r>
            <a:endParaRPr sz="900" dirty="0">
              <a:latin typeface="Cera Pro Medium"/>
              <a:cs typeface="Cera Pro Medium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81000" y="84985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11352" y="140727"/>
            <a:ext cx="9142558" cy="531556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ru-RU" alt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Инфраструктура НП «Образование»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pPr marL="38100">
                <a:lnSpc>
                  <a:spcPts val="1639"/>
                </a:lnSpc>
              </a:pPr>
              <a:t>8</a:t>
            </a:fld>
            <a:endParaRPr spc="5" dirty="0"/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="" xmlns:a16="http://schemas.microsoft.com/office/drawing/2014/main" id="{53127151-0B70-E0F4-CE15-A09ED313119E}"/>
              </a:ext>
            </a:extLst>
          </p:cNvPr>
          <p:cNvSpPr/>
          <p:nvPr/>
        </p:nvSpPr>
        <p:spPr>
          <a:xfrm rot="10800000">
            <a:off x="6243245" y="884294"/>
            <a:ext cx="201460" cy="4537411"/>
          </a:xfrm>
          <a:prstGeom prst="triangle">
            <a:avLst>
              <a:gd name="adj" fmla="val 23412"/>
            </a:avLst>
          </a:prstGeom>
          <a:solidFill>
            <a:srgbClr val="7915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718" rIns="91394" bIns="45718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54A1D68-C544-0D2E-D1EE-A4D8A38B4CE9}"/>
              </a:ext>
            </a:extLst>
          </p:cNvPr>
          <p:cNvSpPr>
            <a:spLocks noGrp="1"/>
          </p:cNvSpPr>
          <p:nvPr/>
        </p:nvSpPr>
        <p:spPr>
          <a:xfrm>
            <a:off x="993911" y="749100"/>
            <a:ext cx="5774643" cy="4381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09645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909645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Кабинета ЦОС </a:t>
            </a:r>
            <a:r>
              <a:rPr lang="ru-RU" alt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(в 2023 г. – </a:t>
            </a:r>
            <a:r>
              <a:rPr lang="ru-RU" alt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ru-RU" alt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defTabSz="909645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909645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Центр «Точка роста» </a:t>
            </a:r>
            <a:r>
              <a:rPr lang="ru-RU" alt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(в 2023 г. – </a:t>
            </a:r>
            <a:r>
              <a:rPr lang="ru-RU" alt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  <a:r>
              <a:rPr lang="ru-RU" alt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defTabSz="909645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909645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909645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Центра цифрового образования «IT-КУБ»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909645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909645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Детских технопарка «Кванториум»</a:t>
            </a:r>
          </a:p>
          <a:p>
            <a:pPr marL="0" indent="0" defTabSz="909645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909645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Региональный центр для одаренных детей «Вега»</a:t>
            </a:r>
          </a:p>
          <a:p>
            <a:pPr marL="0" indent="0" defTabSz="909645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909645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Мобильный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Кванториум</a:t>
            </a:r>
            <a:endParaRPr lang="ru-RU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4244" indent="-224244" defTabSz="909645">
              <a:lnSpc>
                <a:spcPct val="100000"/>
              </a:lnSpc>
              <a:spcBef>
                <a:spcPts val="0"/>
              </a:spcBef>
              <a:defRPr/>
            </a:pPr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909645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Дом научной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коллаборации</a:t>
            </a:r>
            <a:endParaRPr lang="ru-RU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909645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2000" b="1" dirty="0">
              <a:solidFill>
                <a:srgbClr val="0B5F8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8C326AD-ECD1-A564-5A67-21B56011D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37" y="924582"/>
            <a:ext cx="751416" cy="66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4" tIns="45718" rIns="91394" bIns="4571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altLang="ru-RU" sz="3700" dirty="0">
                <a:solidFill>
                  <a:srgbClr val="EA574B"/>
                </a:solidFill>
                <a:latin typeface="Bahnschrift SemiBold Condensed" pitchFamily="34" charset="0"/>
              </a:rPr>
              <a:t>272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D5D17B66-4F9A-4D0A-3AD7-306624A98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0311" y="2055940"/>
            <a:ext cx="565151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4" tIns="45718" rIns="91394" bIns="4571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altLang="ru-RU" sz="3700" dirty="0">
                <a:solidFill>
                  <a:srgbClr val="EA574B"/>
                </a:solidFill>
                <a:latin typeface="Bahnschrift SemiBold Condensed" pitchFamily="34" charset="0"/>
              </a:rPr>
              <a:t>59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0DE79B72-AF24-39F7-0399-6B98FB3ED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713" y="1904599"/>
            <a:ext cx="376767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4" tIns="45718" rIns="91394" bIns="4571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altLang="ru-RU" sz="3700">
                <a:solidFill>
                  <a:srgbClr val="EA574B"/>
                </a:solidFill>
                <a:latin typeface="Bahnschrift SemiBold Condensed" pitchFamily="34" charset="0"/>
              </a:rPr>
              <a:t>2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6DF9118E-C8F2-8EAA-2509-34FA50D59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480" y="2389316"/>
            <a:ext cx="374649" cy="66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4" tIns="45718" rIns="91394" bIns="4571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altLang="ru-RU" sz="3700">
                <a:solidFill>
                  <a:srgbClr val="EA574B"/>
                </a:solidFill>
                <a:latin typeface="Bahnschrift SemiBold Condensed" pitchFamily="34" charset="0"/>
              </a:rPr>
              <a:t>3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1A46F34F-3044-74DA-77DB-236143F97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669" y="2852867"/>
            <a:ext cx="279400" cy="66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4" tIns="45718" rIns="91394" bIns="4571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altLang="ru-RU" sz="3700" dirty="0">
                <a:solidFill>
                  <a:srgbClr val="EA574B"/>
                </a:solidFill>
                <a:latin typeface="Bahnschrift SemiBold Condensed" pitchFamily="34" charset="0"/>
              </a:rPr>
              <a:t>1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A810AED3-FF85-E1BE-9203-C0953B5FC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645" y="3288899"/>
            <a:ext cx="313267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4" tIns="45718" rIns="91394" bIns="4571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altLang="ru-RU" sz="3700">
                <a:solidFill>
                  <a:srgbClr val="EA574B"/>
                </a:solidFill>
                <a:latin typeface="Bahnschrift SemiBold Condensed" pitchFamily="34" charset="0"/>
              </a:rPr>
              <a:t>1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B7FE7058-8DC9-C30F-AAF7-D89231407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95" y="3801132"/>
            <a:ext cx="535517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4" tIns="45718" rIns="91394" bIns="4571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altLang="ru-RU" sz="3700">
                <a:solidFill>
                  <a:srgbClr val="EA574B"/>
                </a:solidFill>
                <a:latin typeface="Bahnschrift SemiBold Condensed" pitchFamily="34" charset="0"/>
              </a:rPr>
              <a:t>1</a:t>
            </a:r>
          </a:p>
        </p:txBody>
      </p: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54271781-67E6-5026-44DF-208AEFEBA5A7}"/>
              </a:ext>
            </a:extLst>
          </p:cNvPr>
          <p:cNvGrpSpPr>
            <a:grpSpLocks/>
          </p:cNvGrpSpPr>
          <p:nvPr/>
        </p:nvGrpSpPr>
        <p:grpSpPr bwMode="auto">
          <a:xfrm>
            <a:off x="6280116" y="885690"/>
            <a:ext cx="5856819" cy="287867"/>
            <a:chOff x="6339895" y="977769"/>
            <a:chExt cx="5855330" cy="288000"/>
          </a:xfrm>
        </p:grpSpPr>
        <p:sp>
          <p:nvSpPr>
            <p:cNvPr id="57" name="Прямоугольный треугольник 56">
              <a:extLst>
                <a:ext uri="{FF2B5EF4-FFF2-40B4-BE49-F238E27FC236}">
                  <a16:creationId xmlns="" xmlns:a16="http://schemas.microsoft.com/office/drawing/2014/main" id="{0EA804F8-F25B-B5E1-CBE1-8CE51DAFE9DC}"/>
                </a:ext>
              </a:extLst>
            </p:cNvPr>
            <p:cNvSpPr/>
            <p:nvPr/>
          </p:nvSpPr>
          <p:spPr>
            <a:xfrm flipH="1" flipV="1">
              <a:off x="6339895" y="977769"/>
              <a:ext cx="719484" cy="288000"/>
            </a:xfrm>
            <a:prstGeom prst="rtTriangle">
              <a:avLst/>
            </a:prstGeom>
            <a:solidFill>
              <a:srgbClr val="EA5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7B93BE3A-5DF8-83D4-97FC-DC28B0C384D4}"/>
                </a:ext>
              </a:extLst>
            </p:cNvPr>
            <p:cNvSpPr/>
            <p:nvPr/>
          </p:nvSpPr>
          <p:spPr>
            <a:xfrm>
              <a:off x="7059379" y="977769"/>
              <a:ext cx="5135846" cy="288000"/>
            </a:xfrm>
            <a:prstGeom prst="rect">
              <a:avLst/>
            </a:prstGeom>
            <a:solidFill>
              <a:srgbClr val="EA5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17B5FDF1-B5B6-D31A-CD02-A73D38D0B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87" y="1430449"/>
            <a:ext cx="750175" cy="66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718" rIns="91394" bIns="4571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3700" dirty="0">
                <a:solidFill>
                  <a:srgbClr val="EA574B"/>
                </a:solidFill>
                <a:latin typeface="Bahnschrift SemiBold Condensed" pitchFamily="34" charset="0"/>
              </a:rPr>
              <a:t>261</a:t>
            </a:r>
          </a:p>
        </p:txBody>
      </p:sp>
      <p:sp>
        <p:nvSpPr>
          <p:cNvPr id="44" name="TextBox 3">
            <a:extLst>
              <a:ext uri="{FF2B5EF4-FFF2-40B4-BE49-F238E27FC236}">
                <a16:creationId xmlns="" xmlns:a16="http://schemas.microsoft.com/office/drawing/2014/main" id="{8E853999-B30D-F2F4-F878-82A4F692C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3010" y="1410848"/>
            <a:ext cx="4467251" cy="190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Мобильных классов (в 2023 г. – </a:t>
            </a:r>
            <a:r>
              <a:rPr lang="ru-RU" alt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ru-RU" altLang="ru-RU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ru-RU" altLang="ru-RU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alt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Мини-технопарков (в 2023 г. – </a:t>
            </a:r>
            <a:r>
              <a:rPr lang="ru-RU" alt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u-RU" altLang="ru-RU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ru-RU" alt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altLang="ru-RU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alt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Кабинета технологии (в 2023 г. – </a:t>
            </a:r>
            <a:r>
              <a:rPr lang="ru-RU" alt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u-RU" altLang="ru-RU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92565442-9F59-5E10-7941-A838FA4BF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2408" y="2743212"/>
            <a:ext cx="599016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4" tIns="45718" rIns="91394" bIns="4571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altLang="ru-RU" sz="3700" dirty="0">
                <a:solidFill>
                  <a:srgbClr val="EA574B"/>
                </a:solidFill>
                <a:latin typeface="Bahnschrift SemiBold Condensed" pitchFamily="34" charset="0"/>
              </a:rPr>
              <a:t>44</a:t>
            </a:r>
          </a:p>
        </p:txBody>
      </p:sp>
      <p:sp>
        <p:nvSpPr>
          <p:cNvPr id="47" name="TextBox 9">
            <a:extLst>
              <a:ext uri="{FF2B5EF4-FFF2-40B4-BE49-F238E27FC236}">
                <a16:creationId xmlns="" xmlns:a16="http://schemas.microsoft.com/office/drawing/2014/main" id="{82AD2B56-C2FA-559A-12B1-59ADB6995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876" y="815410"/>
            <a:ext cx="4688417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altLang="ru-RU" b="1" dirty="0">
                <a:solidFill>
                  <a:schemeClr val="bg1"/>
                </a:solidFill>
                <a:latin typeface="Arial Narrow" pitchFamily="34" charset="0"/>
              </a:rPr>
              <a:t>Региональные мероприятия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0919F95F-F415-B0D3-9FAB-6D2D29FA7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8555" y="1333364"/>
            <a:ext cx="770467" cy="66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4" tIns="45718" rIns="91394" bIns="4571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altLang="ru-RU" sz="3700" dirty="0">
                <a:solidFill>
                  <a:srgbClr val="EA574B"/>
                </a:solidFill>
                <a:latin typeface="Bahnschrift SemiBold Condensed" pitchFamily="34" charset="0"/>
              </a:rPr>
              <a:t>249</a:t>
            </a:r>
          </a:p>
        </p:txBody>
      </p:sp>
      <p:pic>
        <p:nvPicPr>
          <p:cNvPr id="49" name="Picture 2">
            <a:extLst>
              <a:ext uri="{FF2B5EF4-FFF2-40B4-BE49-F238E27FC236}">
                <a16:creationId xmlns="" xmlns:a16="http://schemas.microsoft.com/office/drawing/2014/main" id="{221985B0-8734-353B-2B10-5F4D66A18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3" y="4560223"/>
            <a:ext cx="25781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5652F753-DA24-C494-BCAB-47901DE8A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94" y="6268373"/>
            <a:ext cx="4224867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Центр цифрового образования «</a:t>
            </a:r>
            <a:r>
              <a:rPr lang="en-US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It-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куб»</a:t>
            </a:r>
          </a:p>
        </p:txBody>
      </p:sp>
      <p:pic>
        <p:nvPicPr>
          <p:cNvPr id="51" name="Picture 3">
            <a:extLst>
              <a:ext uri="{FF2B5EF4-FFF2-40B4-BE49-F238E27FC236}">
                <a16:creationId xmlns="" xmlns:a16="http://schemas.microsoft.com/office/drawing/2014/main" id="{5CEF54EA-24FE-ACD9-8874-10400D22C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4695" y="4555989"/>
            <a:ext cx="2400300" cy="172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3">
            <a:extLst>
              <a:ext uri="{FF2B5EF4-FFF2-40B4-BE49-F238E27FC236}">
                <a16:creationId xmlns="" xmlns:a16="http://schemas.microsoft.com/office/drawing/2014/main" id="{4A510473-27B6-E634-8D6E-E6EC1017E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9446" y="4560223"/>
            <a:ext cx="2321983" cy="170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4">
            <a:extLst>
              <a:ext uri="{FF2B5EF4-FFF2-40B4-BE49-F238E27FC236}">
                <a16:creationId xmlns="" xmlns:a16="http://schemas.microsoft.com/office/drawing/2014/main" id="{B50516D6-0457-1DEE-875D-1B75D17A2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4713" y="4560223"/>
            <a:ext cx="2315633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7838A212-BCA5-C84F-EED0-6639E1429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5676" y="6264018"/>
            <a:ext cx="4574669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Региональный центр для одаренных детей «Вега»</a:t>
            </a:r>
          </a:p>
        </p:txBody>
      </p:sp>
      <p:pic>
        <p:nvPicPr>
          <p:cNvPr id="55" name="Picture 26">
            <a:extLst>
              <a:ext uri="{FF2B5EF4-FFF2-40B4-BE49-F238E27FC236}">
                <a16:creationId xmlns="" xmlns:a16="http://schemas.microsoft.com/office/drawing/2014/main" id="{D2427F16-D34E-37B2-F60F-EC09B5F99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7712" y="4560222"/>
            <a:ext cx="2233083" cy="173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89FBA672-BE39-E148-EE48-04591D5AA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2245" y="6264019"/>
            <a:ext cx="2692400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Дом научной </a:t>
            </a: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коллаборации</a:t>
            </a:r>
            <a:endParaRPr lang="ru-RU" alt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6614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F2AC05F-7EB4-4C1D-8587-866A0B1A34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9105" y="908431"/>
            <a:ext cx="2586042" cy="189760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1293466" y="76200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9007132" y="76200"/>
            <a:ext cx="2145691" cy="28405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90220" marR="5080" indent="-478155" algn="r">
              <a:lnSpc>
                <a:spcPts val="1010"/>
              </a:lnSpc>
              <a:spcBef>
                <a:spcPts val="215"/>
              </a:spcBef>
            </a:pPr>
            <a:r>
              <a:rPr lang="ru-RU" sz="90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образования и науки Самарской области</a:t>
            </a:r>
            <a:endParaRPr sz="900" dirty="0">
              <a:latin typeface="Cera Pro Medium"/>
              <a:cs typeface="Cera Pro Medium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81000" y="849852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03098" y="131646"/>
            <a:ext cx="8917102" cy="531556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ru-RU" alt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РП «Современная школа», Центры «Точка роста»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pPr marL="38100">
                <a:lnSpc>
                  <a:spcPts val="1639"/>
                </a:lnSpc>
              </a:pPr>
              <a:t>9</a:t>
            </a:fld>
            <a:endParaRPr spc="5" dirty="0"/>
          </a:p>
        </p:txBody>
      </p:sp>
      <p:graphicFrame>
        <p:nvGraphicFramePr>
          <p:cNvPr id="35" name="Таблица 34">
            <a:extLst>
              <a:ext uri="{FF2B5EF4-FFF2-40B4-BE49-F238E27FC236}">
                <a16:creationId xmlns="" xmlns:a16="http://schemas.microsoft.com/office/drawing/2014/main" id="{6446D0AE-DC3D-41F1-8511-26CE87A29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16917267"/>
              </p:ext>
            </p:extLst>
          </p:nvPr>
        </p:nvGraphicFramePr>
        <p:xfrm>
          <a:off x="363912" y="914400"/>
          <a:ext cx="8643220" cy="2438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51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08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81348">
                  <a:extLst>
                    <a:ext uri="{9D8B030D-6E8A-4147-A177-3AD203B41FA5}">
                      <a16:colId xmlns="" xmlns:a16="http://schemas.microsoft.com/office/drawing/2014/main" val="1386938536"/>
                    </a:ext>
                  </a:extLst>
                </a:gridCol>
                <a:gridCol w="1315920">
                  <a:extLst>
                    <a:ext uri="{9D8B030D-6E8A-4147-A177-3AD203B41FA5}">
                      <a16:colId xmlns="" xmlns:a16="http://schemas.microsoft.com/office/drawing/2014/main" val="4060969204"/>
                    </a:ext>
                  </a:extLst>
                </a:gridCol>
              </a:tblGrid>
              <a:tr h="3946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Результат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</a:t>
                      </a:r>
                    </a:p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План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49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2024 году</a:t>
                      </a: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нарастающий итог</a:t>
                      </a:r>
                    </a:p>
                  </a:txBody>
                  <a:tcPr marL="4144" marR="4144" marT="4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7746254"/>
                  </a:ext>
                </a:extLst>
              </a:tr>
              <a:tr h="1578787">
                <a:tc>
                  <a:txBody>
                    <a:bodyPr/>
                    <a:lstStyle/>
                    <a:p>
                      <a:pPr marL="108000"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В общеобразовательных организациях, расположенных в сельской местности и малых городах, созданы и функционируют центры образования естественно-научной и технологической направленностей, ед.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25F668FF-B921-45EF-9EF9-598657467673}"/>
              </a:ext>
            </a:extLst>
          </p:cNvPr>
          <p:cNvGrpSpPr/>
          <p:nvPr/>
        </p:nvGrpSpPr>
        <p:grpSpPr>
          <a:xfrm>
            <a:off x="347073" y="3457140"/>
            <a:ext cx="11844927" cy="2704795"/>
            <a:chOff x="2117450" y="1408762"/>
            <a:chExt cx="11844927" cy="2704795"/>
          </a:xfrm>
        </p:grpSpPr>
        <p:pic>
          <p:nvPicPr>
            <p:cNvPr id="37" name="Рисунок 36">
              <a:extLst>
                <a:ext uri="{FF2B5EF4-FFF2-40B4-BE49-F238E27FC236}">
                  <a16:creationId xmlns="" xmlns:a16="http://schemas.microsoft.com/office/drawing/2014/main" id="{052895A3-2EE9-44C5-B4A7-27B7A0CEDA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9881" y="1408762"/>
              <a:ext cx="11822496" cy="2400217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="" xmlns:a16="http://schemas.microsoft.com/office/drawing/2014/main" id="{6EE2389A-0B09-41A0-9876-EF04F3D06A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7450" y="3828473"/>
              <a:ext cx="5643108" cy="285084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92010FD-21B1-4370-879B-19A1750558EE}"/>
              </a:ext>
            </a:extLst>
          </p:cNvPr>
          <p:cNvSpPr txBox="1"/>
          <p:nvPr/>
        </p:nvSpPr>
        <p:spPr>
          <a:xfrm>
            <a:off x="8733677" y="2825091"/>
            <a:ext cx="32877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ГБОУ ООШ пос. Сборный </a:t>
            </a:r>
          </a:p>
          <a:p>
            <a:pPr algn="ctr"/>
            <a:r>
              <a:rPr lang="ru-RU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м.р. Сызранский</a:t>
            </a:r>
          </a:p>
        </p:txBody>
      </p:sp>
    </p:spTree>
    <p:extLst>
      <p:ext uri="{BB962C8B-B14F-4D97-AF65-F5344CB8AC3E}">
        <p14:creationId xmlns="" xmlns:p14="http://schemas.microsoft.com/office/powerpoint/2010/main" val="600908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Августовка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151D"/>
      </a:accent1>
      <a:accent2>
        <a:srgbClr val="E2CE84"/>
      </a:accent2>
      <a:accent3>
        <a:srgbClr val="F1EBDB"/>
      </a:accent3>
      <a:accent4>
        <a:srgbClr val="C6B098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Bahnschrift SemiBold Condensed"/>
        <a:ea typeface=""/>
        <a:cs typeface=""/>
      </a:majorFont>
      <a:minorFont>
        <a:latin typeface="Bahnschrift Condens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4915</TotalTime>
  <Words>1819</Words>
  <Application>Microsoft Office PowerPoint</Application>
  <PresentationFormat>Произвольный</PresentationFormat>
  <Paragraphs>510</Paragraphs>
  <Slides>20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6" baseType="lpstr">
      <vt:lpstr>Arial</vt:lpstr>
      <vt:lpstr>Cera Pro Medium</vt:lpstr>
      <vt:lpstr>Calibri</vt:lpstr>
      <vt:lpstr>Bebas Neue Book</vt:lpstr>
      <vt:lpstr>Times New Roman</vt:lpstr>
      <vt:lpstr>Bebas Neue Regular</vt:lpstr>
      <vt:lpstr>Wingdings</vt:lpstr>
      <vt:lpstr>Bahnschrift SemiBold Condensed</vt:lpstr>
      <vt:lpstr>Arial Narrow</vt:lpstr>
      <vt:lpstr>Ubuntu</vt:lpstr>
      <vt:lpstr>Bahnschrift Condensed</vt:lpstr>
      <vt:lpstr>Bebas Neue Bold</vt:lpstr>
      <vt:lpstr>Office Theme</vt:lpstr>
      <vt:lpstr>Тема Office</vt:lpstr>
      <vt:lpstr>1_Office Theme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1</dc:title>
  <dc:creator>Оганян А.А.</dc:creator>
  <cp:lastModifiedBy>Comp2</cp:lastModifiedBy>
  <cp:revision>405</cp:revision>
  <cp:lastPrinted>2023-12-20T16:09:44Z</cp:lastPrinted>
  <dcterms:created xsi:type="dcterms:W3CDTF">2023-08-02T04:59:17Z</dcterms:created>
  <dcterms:modified xsi:type="dcterms:W3CDTF">2024-01-12T06:04:50Z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2023-08-02T00:00:00Z</vt:filetime>
  </property>
  <property fmtid="{D5CDD505-2E9C-101B-9397-08002B2CF9AE}" pid="3" name="Creator">
    <vt:lpwstr>Adobe Illustrator 26.5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2023-08-02T00:00:00Z</vt:filetime>
  </property>
  <property fmtid="{D5CDD505-2E9C-101B-9397-08002B2CF9AE}" pid="6" name="Producer">
    <vt:lpwstr>Adobe PDF library 16.07</vt:lpwstr>
  </property>
</Properties>
</file>